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41"/>
  </p:notesMasterIdLst>
  <p:sldIdLst>
    <p:sldId id="256" r:id="rId2"/>
    <p:sldId id="284" r:id="rId3"/>
    <p:sldId id="319" r:id="rId4"/>
    <p:sldId id="280" r:id="rId5"/>
    <p:sldId id="277" r:id="rId6"/>
    <p:sldId id="279" r:id="rId7"/>
    <p:sldId id="257" r:id="rId8"/>
    <p:sldId id="293" r:id="rId9"/>
    <p:sldId id="292" r:id="rId10"/>
    <p:sldId id="294" r:id="rId11"/>
    <p:sldId id="296" r:id="rId12"/>
    <p:sldId id="320" r:id="rId13"/>
    <p:sldId id="295" r:id="rId14"/>
    <p:sldId id="321" r:id="rId15"/>
    <p:sldId id="289" r:id="rId16"/>
    <p:sldId id="309" r:id="rId17"/>
    <p:sldId id="304" r:id="rId18"/>
    <p:sldId id="305" r:id="rId19"/>
    <p:sldId id="306" r:id="rId20"/>
    <p:sldId id="307" r:id="rId21"/>
    <p:sldId id="308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291" r:id="rId39"/>
    <p:sldId id="26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2B4A"/>
    <a:srgbClr val="00969E"/>
    <a:srgbClr val="00EEFA"/>
    <a:srgbClr val="9CF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69" autoAdjust="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C7464-236F-42D6-B70B-BB694FD5EC4D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93BA9-CB8A-46BE-95BE-197871EBDE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16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15950" y="877888"/>
            <a:ext cx="5626100" cy="3165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61392" y="4350019"/>
            <a:ext cx="4740978" cy="351232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90538" y="1027113"/>
            <a:ext cx="6578600" cy="37004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89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69988" y="5086350"/>
            <a:ext cx="5226050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73876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90538" y="1027113"/>
            <a:ext cx="6578600" cy="37004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99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69988" y="5086350"/>
            <a:ext cx="5226050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233737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90538" y="1027113"/>
            <a:ext cx="6578600" cy="37004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09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69988" y="5086350"/>
            <a:ext cx="5226050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184094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90538" y="1027113"/>
            <a:ext cx="6578600" cy="37004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9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69988" y="5086350"/>
            <a:ext cx="5226050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034535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90538" y="1027113"/>
            <a:ext cx="6578600" cy="37004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30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69988" y="5086350"/>
            <a:ext cx="5226050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555954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15950" y="877888"/>
            <a:ext cx="5626100" cy="3165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61392" y="4350019"/>
            <a:ext cx="4740978" cy="351232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15950" y="877888"/>
            <a:ext cx="5626100" cy="3165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37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61392" y="4350019"/>
            <a:ext cx="4740978" cy="351232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15950" y="877888"/>
            <a:ext cx="5626100" cy="3165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8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61392" y="4350019"/>
            <a:ext cx="4740978" cy="351232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15950" y="877888"/>
            <a:ext cx="5626100" cy="3165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8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61392" y="4350019"/>
            <a:ext cx="4740978" cy="351232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499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15950" y="877888"/>
            <a:ext cx="5626100" cy="3165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48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61392" y="4350019"/>
            <a:ext cx="4740978" cy="351232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93BA9-CB8A-46BE-95BE-197871EBDE6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884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90538" y="1027113"/>
            <a:ext cx="6578600" cy="37004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68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69988" y="5086350"/>
            <a:ext cx="5226050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573803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90538" y="1027113"/>
            <a:ext cx="6578600" cy="37004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78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69988" y="5086350"/>
            <a:ext cx="5226050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9948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77B303B-CDDA-4E6F-A87F-4F7855D4712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A9A6A13-3E09-4EAC-9153-F46333705E8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094121"/>
      </p:ext>
    </p:extLst>
  </p:cSld>
  <p:clrMapOvr>
    <a:masterClrMapping/>
  </p:clrMapOvr>
  <p:transition spd="med">
    <p:pull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B303B-CDDA-4E6F-A87F-4F7855D4712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A13-3E09-4EAC-9153-F46333705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685"/>
      </p:ext>
    </p:extLst>
  </p:cSld>
  <p:clrMapOvr>
    <a:masterClrMapping/>
  </p:clrMapOvr>
  <p:transition spd="med">
    <p:pull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B303B-CDDA-4E6F-A87F-4F7855D4712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A13-3E09-4EAC-9153-F46333705E8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761126"/>
      </p:ext>
    </p:extLst>
  </p:cSld>
  <p:clrMapOvr>
    <a:masterClrMapping/>
  </p:clrMapOvr>
  <p:transition spd="med">
    <p:pull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B303B-CDDA-4E6F-A87F-4F7855D4712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A13-3E09-4EAC-9153-F46333705E8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87968"/>
      </p:ext>
    </p:extLst>
  </p:cSld>
  <p:clrMapOvr>
    <a:masterClrMapping/>
  </p:clrMapOvr>
  <p:transition spd="med">
    <p:pull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B303B-CDDA-4E6F-A87F-4F7855D4712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A13-3E09-4EAC-9153-F46333705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18498"/>
      </p:ext>
    </p:extLst>
  </p:cSld>
  <p:clrMapOvr>
    <a:masterClrMapping/>
  </p:clrMapOvr>
  <p:transition spd="med">
    <p:pull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B303B-CDDA-4E6F-A87F-4F7855D4712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A13-3E09-4EAC-9153-F46333705E8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80051"/>
      </p:ext>
    </p:extLst>
  </p:cSld>
  <p:clrMapOvr>
    <a:masterClrMapping/>
  </p:clrMapOvr>
  <p:transition spd="med">
    <p:pull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B303B-CDDA-4E6F-A87F-4F7855D4712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A13-3E09-4EAC-9153-F46333705E8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16727"/>
      </p:ext>
    </p:extLst>
  </p:cSld>
  <p:clrMapOvr>
    <a:masterClrMapping/>
  </p:clrMapOvr>
  <p:transition spd="med">
    <p:pull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B303B-CDDA-4E6F-A87F-4F7855D4712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A13-3E09-4EAC-9153-F46333705E8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540643"/>
      </p:ext>
    </p:extLst>
  </p:cSld>
  <p:clrMapOvr>
    <a:masterClrMapping/>
  </p:clrMapOvr>
  <p:transition spd="med">
    <p:pull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B303B-CDDA-4E6F-A87F-4F7855D4712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A13-3E09-4EAC-9153-F46333705E8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034688"/>
      </p:ext>
    </p:extLst>
  </p:cSld>
  <p:clrMapOvr>
    <a:masterClrMapping/>
  </p:clrMapOvr>
  <p:transition spd="med">
    <p:pull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331" y="887071"/>
            <a:ext cx="9631340" cy="1009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43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B303B-CDDA-4E6F-A87F-4F7855D4712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A13-3E09-4EAC-9153-F46333705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16283"/>
      </p:ext>
    </p:extLst>
  </p:cSld>
  <p:clrMapOvr>
    <a:masterClrMapping/>
  </p:clrMapOvr>
  <p:transition spd="med">
    <p:pull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B303B-CDDA-4E6F-A87F-4F7855D4712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A13-3E09-4EAC-9153-F46333705E8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65193"/>
      </p:ext>
    </p:extLst>
  </p:cSld>
  <p:clrMapOvr>
    <a:masterClrMapping/>
  </p:clrMapOvr>
  <p:transition spd="med">
    <p:pull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B303B-CDDA-4E6F-A87F-4F7855D4712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A13-3E09-4EAC-9153-F46333705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51997"/>
      </p:ext>
    </p:extLst>
  </p:cSld>
  <p:clrMapOvr>
    <a:masterClrMapping/>
  </p:clrMapOvr>
  <p:transition spd="med">
    <p:pull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B303B-CDDA-4E6F-A87F-4F7855D4712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A13-3E09-4EAC-9153-F46333705E8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304954"/>
      </p:ext>
    </p:extLst>
  </p:cSld>
  <p:clrMapOvr>
    <a:masterClrMapping/>
  </p:clrMapOvr>
  <p:transition spd="med">
    <p:pull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B303B-CDDA-4E6F-A87F-4F7855D4712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A13-3E09-4EAC-9153-F46333705E8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680272"/>
      </p:ext>
    </p:extLst>
  </p:cSld>
  <p:clrMapOvr>
    <a:masterClrMapping/>
  </p:clrMapOvr>
  <p:transition spd="med">
    <p:pull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B303B-CDDA-4E6F-A87F-4F7855D4712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A13-3E09-4EAC-9153-F46333705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3632"/>
      </p:ext>
    </p:extLst>
  </p:cSld>
  <p:clrMapOvr>
    <a:masterClrMapping/>
  </p:clrMapOvr>
  <p:transition spd="med">
    <p:pull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B303B-CDDA-4E6F-A87F-4F7855D4712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A13-3E09-4EAC-9153-F46333705E8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393962"/>
      </p:ext>
    </p:extLst>
  </p:cSld>
  <p:clrMapOvr>
    <a:masterClrMapping/>
  </p:clrMapOvr>
  <p:transition spd="med">
    <p:pull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B303B-CDDA-4E6F-A87F-4F7855D4712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A13-3E09-4EAC-9153-F46333705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53422"/>
      </p:ext>
    </p:extLst>
  </p:cSld>
  <p:clrMapOvr>
    <a:masterClrMapping/>
  </p:clrMapOvr>
  <p:transition spd="med">
    <p:pull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77B303B-CDDA-4E6F-A87F-4F7855D4712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A9A6A13-3E09-4EAC-9153-F46333705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90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</p:sldLayoutIdLst>
  <p:transition spd="med">
    <p:pull dir="u"/>
  </p:transition>
  <p:txStyles>
    <p:titleStyle>
      <a:lvl1pPr algn="ctr" defTabSz="457200" rtl="1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https://www.facebook.com/abobakr143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a.me/201113284597" TargetMode="External"/><Relationship Id="rId4" Type="http://schemas.openxmlformats.org/officeDocument/2006/relationships/image" Target="../media/image29.gi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4BCC-1009-42DB-9C86-C0A935B5813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212975" y="2605087"/>
            <a:ext cx="7766050" cy="1647825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Back end Development</a:t>
            </a:r>
          </a:p>
        </p:txBody>
      </p:sp>
    </p:spTree>
    <p:extLst>
      <p:ext uri="{BB962C8B-B14F-4D97-AF65-F5344CB8AC3E}">
        <p14:creationId xmlns:p14="http://schemas.microsoft.com/office/powerpoint/2010/main" val="298861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1322663" y="1233883"/>
            <a:ext cx="9641297" cy="1018116"/>
          </a:xfrm>
          <a:ln/>
        </p:spPr>
        <p:txBody>
          <a:bodyPr>
            <a:normAutofit/>
          </a:bodyPr>
          <a:lstStyle/>
          <a:p>
            <a:pPr rtl="0">
              <a:tabLst>
                <a:tab pos="0" algn="l"/>
                <a:tab pos="526376" algn="l"/>
                <a:tab pos="1054620" algn="l"/>
                <a:tab pos="1582862" algn="l"/>
                <a:tab pos="2111105" algn="l"/>
                <a:tab pos="2639348" algn="l"/>
                <a:tab pos="3167591" algn="l"/>
                <a:tab pos="3695833" algn="l"/>
                <a:tab pos="4224077" algn="l"/>
                <a:tab pos="4752319" algn="l"/>
                <a:tab pos="5280562" algn="l"/>
                <a:tab pos="5808805" algn="l"/>
                <a:tab pos="6337048" algn="l"/>
                <a:tab pos="6865290" algn="l"/>
                <a:tab pos="7393534" algn="l"/>
                <a:tab pos="7921776" algn="l"/>
                <a:tab pos="8450020" algn="l"/>
                <a:tab pos="8978262" algn="l"/>
                <a:tab pos="9506505" algn="l"/>
                <a:tab pos="10034748" algn="l"/>
                <a:tab pos="10562991" algn="l"/>
              </a:tabLst>
            </a:pPr>
            <a:r>
              <a:rPr lang="en-GB" b="1" dirty="0">
                <a:solidFill>
                  <a:schemeClr val="accent2"/>
                </a:solidFill>
              </a:rPr>
              <a:t>(Good) Topics about PHP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80330" y="2518117"/>
            <a:ext cx="9641297" cy="3397371"/>
          </a:xfrm>
          <a:ln/>
        </p:spPr>
        <p:txBody>
          <a:bodyPr>
            <a:normAutofit lnSpcReduction="10000"/>
          </a:bodyPr>
          <a:lstStyle/>
          <a:p>
            <a:pPr algn="l" rtl="0">
              <a:buSzPct val="25000"/>
              <a:tabLst>
                <a:tab pos="524510" algn="l"/>
                <a:tab pos="1052753" algn="l"/>
                <a:tab pos="1580996" algn="l"/>
                <a:tab pos="2109238" algn="l"/>
                <a:tab pos="2637482" algn="l"/>
                <a:tab pos="3165724" algn="l"/>
                <a:tab pos="3693967" algn="l"/>
                <a:tab pos="4222210" algn="l"/>
                <a:tab pos="4750453" algn="l"/>
                <a:tab pos="5278695" algn="l"/>
                <a:tab pos="5806939" algn="l"/>
                <a:tab pos="6335181" algn="l"/>
                <a:tab pos="6863424" algn="l"/>
                <a:tab pos="7391667" algn="l"/>
                <a:tab pos="7919910" algn="l"/>
                <a:tab pos="8450020" algn="l"/>
                <a:tab pos="8976396" algn="l"/>
                <a:tab pos="9504638" algn="l"/>
                <a:tab pos="10032882" algn="l"/>
                <a:tab pos="10561124" algn="l"/>
              </a:tabLst>
            </a:pPr>
            <a:r>
              <a:rPr lang="en-GB" dirty="0">
                <a:solidFill>
                  <a:schemeClr val="bg1"/>
                </a:solidFill>
              </a:rPr>
              <a:t>Open-source</a:t>
            </a:r>
          </a:p>
          <a:p>
            <a:pPr algn="l" rtl="0">
              <a:buSzPct val="25000"/>
              <a:tabLst>
                <a:tab pos="524510" algn="l"/>
                <a:tab pos="1052753" algn="l"/>
                <a:tab pos="1580996" algn="l"/>
                <a:tab pos="2109238" algn="l"/>
                <a:tab pos="2637482" algn="l"/>
                <a:tab pos="3165724" algn="l"/>
                <a:tab pos="3693967" algn="l"/>
                <a:tab pos="4222210" algn="l"/>
                <a:tab pos="4750453" algn="l"/>
                <a:tab pos="5278695" algn="l"/>
                <a:tab pos="5806939" algn="l"/>
                <a:tab pos="6335181" algn="l"/>
                <a:tab pos="6863424" algn="l"/>
                <a:tab pos="7391667" algn="l"/>
                <a:tab pos="7919910" algn="l"/>
                <a:tab pos="8450020" algn="l"/>
                <a:tab pos="8976396" algn="l"/>
                <a:tab pos="9504638" algn="l"/>
                <a:tab pos="10032882" algn="l"/>
                <a:tab pos="10561124" algn="l"/>
              </a:tabLst>
            </a:pPr>
            <a:r>
              <a:rPr lang="en-GB" dirty="0">
                <a:solidFill>
                  <a:schemeClr val="bg1"/>
                </a:solidFill>
              </a:rPr>
              <a:t>Easy to use ( C-like and Perl-like syntax)</a:t>
            </a:r>
          </a:p>
          <a:p>
            <a:pPr algn="l" rtl="0">
              <a:buSzPct val="25000"/>
              <a:tabLst>
                <a:tab pos="524510" algn="l"/>
                <a:tab pos="1052753" algn="l"/>
                <a:tab pos="1580996" algn="l"/>
                <a:tab pos="2109238" algn="l"/>
                <a:tab pos="2637482" algn="l"/>
                <a:tab pos="3165724" algn="l"/>
                <a:tab pos="3693967" algn="l"/>
                <a:tab pos="4222210" algn="l"/>
                <a:tab pos="4750453" algn="l"/>
                <a:tab pos="5278695" algn="l"/>
                <a:tab pos="5806939" algn="l"/>
                <a:tab pos="6335181" algn="l"/>
                <a:tab pos="6863424" algn="l"/>
                <a:tab pos="7391667" algn="l"/>
                <a:tab pos="7919910" algn="l"/>
                <a:tab pos="8450020" algn="l"/>
                <a:tab pos="8976396" algn="l"/>
                <a:tab pos="9504638" algn="l"/>
                <a:tab pos="10032882" algn="l"/>
                <a:tab pos="10561124" algn="l"/>
              </a:tabLst>
            </a:pPr>
            <a:r>
              <a:rPr lang="en-GB" dirty="0">
                <a:solidFill>
                  <a:schemeClr val="bg1"/>
                </a:solidFill>
              </a:rPr>
              <a:t>Stable and fast</a:t>
            </a:r>
          </a:p>
          <a:p>
            <a:pPr algn="l" rtl="0">
              <a:buSzPct val="25000"/>
              <a:tabLst>
                <a:tab pos="524510" algn="l"/>
                <a:tab pos="1052753" algn="l"/>
                <a:tab pos="1580996" algn="l"/>
                <a:tab pos="2109238" algn="l"/>
                <a:tab pos="2637482" algn="l"/>
                <a:tab pos="3165724" algn="l"/>
                <a:tab pos="3693967" algn="l"/>
                <a:tab pos="4222210" algn="l"/>
                <a:tab pos="4750453" algn="l"/>
                <a:tab pos="5278695" algn="l"/>
                <a:tab pos="5806939" algn="l"/>
                <a:tab pos="6335181" algn="l"/>
                <a:tab pos="6863424" algn="l"/>
                <a:tab pos="7391667" algn="l"/>
                <a:tab pos="7919910" algn="l"/>
                <a:tab pos="8450020" algn="l"/>
                <a:tab pos="8976396" algn="l"/>
                <a:tab pos="9504638" algn="l"/>
                <a:tab pos="10032882" algn="l"/>
                <a:tab pos="10561124" algn="l"/>
              </a:tabLst>
            </a:pPr>
            <a:r>
              <a:rPr lang="en-GB" dirty="0">
                <a:solidFill>
                  <a:schemeClr val="bg1"/>
                </a:solidFill>
              </a:rPr>
              <a:t>Multiplatform</a:t>
            </a:r>
          </a:p>
          <a:p>
            <a:pPr algn="l" rtl="0">
              <a:buSzPct val="25000"/>
              <a:tabLst>
                <a:tab pos="524510" algn="l"/>
                <a:tab pos="1052753" algn="l"/>
                <a:tab pos="1580996" algn="l"/>
                <a:tab pos="2109238" algn="l"/>
                <a:tab pos="2637482" algn="l"/>
                <a:tab pos="3165724" algn="l"/>
                <a:tab pos="3693967" algn="l"/>
                <a:tab pos="4222210" algn="l"/>
                <a:tab pos="4750453" algn="l"/>
                <a:tab pos="5278695" algn="l"/>
                <a:tab pos="5806939" algn="l"/>
                <a:tab pos="6335181" algn="l"/>
                <a:tab pos="6863424" algn="l"/>
                <a:tab pos="7391667" algn="l"/>
                <a:tab pos="7919910" algn="l"/>
                <a:tab pos="8450020" algn="l"/>
                <a:tab pos="8976396" algn="l"/>
                <a:tab pos="9504638" algn="l"/>
                <a:tab pos="10032882" algn="l"/>
                <a:tab pos="10561124" algn="l"/>
              </a:tabLst>
            </a:pPr>
            <a:r>
              <a:rPr lang="en-GB" dirty="0">
                <a:solidFill>
                  <a:schemeClr val="bg1"/>
                </a:solidFill>
              </a:rPr>
              <a:t>Many databases support</a:t>
            </a:r>
          </a:p>
          <a:p>
            <a:pPr algn="l" rtl="0">
              <a:buSzPct val="25000"/>
              <a:tabLst>
                <a:tab pos="524510" algn="l"/>
                <a:tab pos="1052753" algn="l"/>
                <a:tab pos="1580996" algn="l"/>
                <a:tab pos="2109238" algn="l"/>
                <a:tab pos="2637482" algn="l"/>
                <a:tab pos="3165724" algn="l"/>
                <a:tab pos="3693967" algn="l"/>
                <a:tab pos="4222210" algn="l"/>
                <a:tab pos="4750453" algn="l"/>
                <a:tab pos="5278695" algn="l"/>
                <a:tab pos="5806939" algn="l"/>
                <a:tab pos="6335181" algn="l"/>
                <a:tab pos="6863424" algn="l"/>
                <a:tab pos="7391667" algn="l"/>
                <a:tab pos="7919910" algn="l"/>
                <a:tab pos="8450020" algn="l"/>
                <a:tab pos="8976396" algn="l"/>
                <a:tab pos="9504638" algn="l"/>
                <a:tab pos="10032882" algn="l"/>
                <a:tab pos="10561124" algn="l"/>
              </a:tabLst>
            </a:pPr>
            <a:r>
              <a:rPr lang="en-GB" dirty="0">
                <a:solidFill>
                  <a:schemeClr val="bg1"/>
                </a:solidFill>
              </a:rPr>
              <a:t>Many common built-in libraries</a:t>
            </a:r>
          </a:p>
          <a:p>
            <a:pPr algn="l" rtl="0">
              <a:buSzPct val="25000"/>
              <a:tabLst>
                <a:tab pos="524510" algn="l"/>
                <a:tab pos="1052753" algn="l"/>
                <a:tab pos="1580996" algn="l"/>
                <a:tab pos="2109238" algn="l"/>
                <a:tab pos="2637482" algn="l"/>
                <a:tab pos="3165724" algn="l"/>
                <a:tab pos="3693967" algn="l"/>
                <a:tab pos="4222210" algn="l"/>
                <a:tab pos="4750453" algn="l"/>
                <a:tab pos="5278695" algn="l"/>
                <a:tab pos="5806939" algn="l"/>
                <a:tab pos="6335181" algn="l"/>
                <a:tab pos="6863424" algn="l"/>
                <a:tab pos="7391667" algn="l"/>
                <a:tab pos="7919910" algn="l"/>
                <a:tab pos="8450020" algn="l"/>
                <a:tab pos="8976396" algn="l"/>
                <a:tab pos="9504638" algn="l"/>
                <a:tab pos="10032882" algn="l"/>
                <a:tab pos="10561124" algn="l"/>
              </a:tabLst>
            </a:pPr>
            <a:r>
              <a:rPr lang="en-GB" dirty="0">
                <a:solidFill>
                  <a:schemeClr val="bg1"/>
                </a:solidFill>
              </a:rPr>
              <a:t>Pre-installed in Linux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94543271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1280330" y="887071"/>
            <a:ext cx="9641297" cy="1018116"/>
          </a:xfrm>
          <a:ln/>
        </p:spPr>
        <p:txBody>
          <a:bodyPr/>
          <a:lstStyle/>
          <a:p>
            <a:pPr rtl="0">
              <a:tabLst>
                <a:tab pos="0" algn="l"/>
                <a:tab pos="526376" algn="l"/>
                <a:tab pos="1054620" algn="l"/>
                <a:tab pos="1582862" algn="l"/>
                <a:tab pos="2111105" algn="l"/>
                <a:tab pos="2639348" algn="l"/>
                <a:tab pos="3167591" algn="l"/>
                <a:tab pos="3695833" algn="l"/>
                <a:tab pos="4224077" algn="l"/>
                <a:tab pos="4752319" algn="l"/>
                <a:tab pos="5280562" algn="l"/>
                <a:tab pos="5808805" algn="l"/>
                <a:tab pos="6337048" algn="l"/>
                <a:tab pos="6865290" algn="l"/>
                <a:tab pos="7393534" algn="l"/>
                <a:tab pos="7921776" algn="l"/>
                <a:tab pos="8450020" algn="l"/>
                <a:tab pos="8978262" algn="l"/>
                <a:tab pos="9506505" algn="l"/>
                <a:tab pos="10034748" algn="l"/>
                <a:tab pos="10562991" algn="l"/>
              </a:tabLst>
            </a:pPr>
            <a:r>
              <a:rPr lang="en-GB" dirty="0">
                <a:solidFill>
                  <a:schemeClr val="bg1"/>
                </a:solidFill>
              </a:rPr>
              <a:t>Hello World! (web oriented)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1280330" y="2074874"/>
            <a:ext cx="9641297" cy="384061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0" indent="0" algn="l" rtl="0">
              <a:lnSpc>
                <a:spcPts val="2116"/>
              </a:lnSpc>
              <a:spcAft>
                <a:spcPct val="0"/>
              </a:spcAft>
              <a:buSzTx/>
              <a:buNone/>
              <a:tabLst>
                <a:tab pos="123194" algn="l"/>
                <a:tab pos="651438" algn="l"/>
                <a:tab pos="1179680" algn="l"/>
                <a:tab pos="1707924" algn="l"/>
                <a:tab pos="2236166" algn="l"/>
                <a:tab pos="2764409" algn="l"/>
                <a:tab pos="3292652" algn="l"/>
                <a:tab pos="3820895" algn="l"/>
                <a:tab pos="4349137" algn="l"/>
                <a:tab pos="4877381" algn="l"/>
                <a:tab pos="5405623" algn="l"/>
                <a:tab pos="5933866" algn="l"/>
                <a:tab pos="6462109" algn="l"/>
                <a:tab pos="6990352" algn="l"/>
                <a:tab pos="7518594" algn="l"/>
                <a:tab pos="8046838" algn="l"/>
                <a:tab pos="8575080" algn="l"/>
                <a:tab pos="9103323" algn="l"/>
                <a:tab pos="9631566" algn="l"/>
                <a:tab pos="10159809" algn="l"/>
              </a:tabLst>
            </a:pPr>
            <a:r>
              <a:rPr lang="en-GB" sz="2100" b="1" dirty="0" smtClean="0">
                <a:solidFill>
                  <a:schemeClr val="bg1"/>
                </a:solidFill>
                <a:latin typeface="Verdana" pitchFamily="34" charset="0"/>
              </a:rPr>
              <a:t>&lt;?</a:t>
            </a:r>
            <a:r>
              <a:rPr lang="en-GB" sz="2100" b="1" dirty="0" err="1" smtClean="0">
                <a:solidFill>
                  <a:schemeClr val="bg1"/>
                </a:solidFill>
                <a:latin typeface="Verdana" pitchFamily="34" charset="0"/>
              </a:rPr>
              <a:t>php</a:t>
            </a:r>
            <a:endParaRPr lang="en-GB" sz="2100" b="1" dirty="0" smtClean="0">
              <a:solidFill>
                <a:schemeClr val="bg1"/>
              </a:solidFill>
              <a:latin typeface="Verdana" pitchFamily="34" charset="0"/>
            </a:endParaRPr>
          </a:p>
          <a:p>
            <a:pPr marL="0" indent="0" algn="l" rtl="0">
              <a:lnSpc>
                <a:spcPts val="2116"/>
              </a:lnSpc>
              <a:spcAft>
                <a:spcPct val="0"/>
              </a:spcAft>
              <a:buSzTx/>
              <a:buNone/>
              <a:tabLst>
                <a:tab pos="123194" algn="l"/>
                <a:tab pos="651438" algn="l"/>
                <a:tab pos="1179680" algn="l"/>
                <a:tab pos="1707924" algn="l"/>
                <a:tab pos="2236166" algn="l"/>
                <a:tab pos="2764409" algn="l"/>
                <a:tab pos="3292652" algn="l"/>
                <a:tab pos="3820895" algn="l"/>
                <a:tab pos="4349137" algn="l"/>
                <a:tab pos="4877381" algn="l"/>
                <a:tab pos="5405623" algn="l"/>
                <a:tab pos="5933866" algn="l"/>
                <a:tab pos="6462109" algn="l"/>
                <a:tab pos="6990352" algn="l"/>
                <a:tab pos="7518594" algn="l"/>
                <a:tab pos="8046838" algn="l"/>
                <a:tab pos="8575080" algn="l"/>
                <a:tab pos="9103323" algn="l"/>
                <a:tab pos="9631566" algn="l"/>
                <a:tab pos="10159809" algn="l"/>
              </a:tabLst>
            </a:pPr>
            <a:endParaRPr lang="en-GB" sz="2100" b="1" dirty="0" smtClean="0">
              <a:solidFill>
                <a:schemeClr val="bg1"/>
              </a:solidFill>
              <a:latin typeface="Verdana" pitchFamily="34" charset="0"/>
            </a:endParaRPr>
          </a:p>
          <a:p>
            <a:pPr marL="0" indent="0" algn="l" rtl="0">
              <a:lnSpc>
                <a:spcPts val="2116"/>
              </a:lnSpc>
              <a:spcAft>
                <a:spcPct val="0"/>
              </a:spcAft>
              <a:buSzTx/>
              <a:buNone/>
              <a:tabLst>
                <a:tab pos="123194" algn="l"/>
                <a:tab pos="651438" algn="l"/>
                <a:tab pos="1179680" algn="l"/>
                <a:tab pos="1707924" algn="l"/>
                <a:tab pos="2236166" algn="l"/>
                <a:tab pos="2764409" algn="l"/>
                <a:tab pos="3292652" algn="l"/>
                <a:tab pos="3820895" algn="l"/>
                <a:tab pos="4349137" algn="l"/>
                <a:tab pos="4877381" algn="l"/>
                <a:tab pos="5405623" algn="l"/>
                <a:tab pos="5933866" algn="l"/>
                <a:tab pos="6462109" algn="l"/>
                <a:tab pos="6990352" algn="l"/>
                <a:tab pos="7518594" algn="l"/>
                <a:tab pos="8046838" algn="l"/>
                <a:tab pos="8575080" algn="l"/>
                <a:tab pos="9103323" algn="l"/>
                <a:tab pos="9631566" algn="l"/>
                <a:tab pos="10159809" algn="l"/>
              </a:tabLst>
            </a:pPr>
            <a:r>
              <a:rPr lang="en-GB" sz="2100" b="1" dirty="0">
                <a:solidFill>
                  <a:schemeClr val="bg1"/>
                </a:solidFill>
                <a:latin typeface="Verdana" pitchFamily="34" charset="0"/>
              </a:rPr>
              <a:t>	</a:t>
            </a:r>
            <a:r>
              <a:rPr lang="en-GB" sz="2100" b="1" dirty="0" smtClean="0">
                <a:solidFill>
                  <a:schemeClr val="bg1"/>
                </a:solidFill>
                <a:latin typeface="Verdana" pitchFamily="34" charset="0"/>
              </a:rPr>
              <a:t>	echo “hello world”;</a:t>
            </a:r>
            <a:endParaRPr lang="en-GB" sz="2100" b="1" dirty="0">
              <a:solidFill>
                <a:schemeClr val="bg1"/>
              </a:solidFill>
              <a:latin typeface="Verdana" pitchFamily="34" charset="0"/>
            </a:endParaRPr>
          </a:p>
          <a:p>
            <a:pPr marL="0" indent="0" algn="l" rtl="0">
              <a:lnSpc>
                <a:spcPts val="2116"/>
              </a:lnSpc>
              <a:spcAft>
                <a:spcPct val="0"/>
              </a:spcAft>
              <a:buSzTx/>
              <a:buNone/>
              <a:tabLst>
                <a:tab pos="123194" algn="l"/>
                <a:tab pos="651438" algn="l"/>
                <a:tab pos="1179680" algn="l"/>
                <a:tab pos="1707924" algn="l"/>
                <a:tab pos="2236166" algn="l"/>
                <a:tab pos="2764409" algn="l"/>
                <a:tab pos="3292652" algn="l"/>
                <a:tab pos="3820895" algn="l"/>
                <a:tab pos="4349137" algn="l"/>
                <a:tab pos="4877381" algn="l"/>
                <a:tab pos="5405623" algn="l"/>
                <a:tab pos="5933866" algn="l"/>
                <a:tab pos="6462109" algn="l"/>
                <a:tab pos="6990352" algn="l"/>
                <a:tab pos="7518594" algn="l"/>
                <a:tab pos="8046838" algn="l"/>
                <a:tab pos="8575080" algn="l"/>
                <a:tab pos="9103323" algn="l"/>
                <a:tab pos="9631566" algn="l"/>
                <a:tab pos="10159809" algn="l"/>
              </a:tabLst>
            </a:pPr>
            <a:endParaRPr lang="en-GB" sz="2100" b="1" dirty="0" smtClean="0">
              <a:solidFill>
                <a:schemeClr val="bg1"/>
              </a:solidFill>
              <a:latin typeface="Verdana" pitchFamily="34" charset="0"/>
            </a:endParaRPr>
          </a:p>
          <a:p>
            <a:pPr marL="0" indent="0" algn="l" rtl="0">
              <a:lnSpc>
                <a:spcPts val="2116"/>
              </a:lnSpc>
              <a:spcAft>
                <a:spcPct val="0"/>
              </a:spcAft>
              <a:buSzTx/>
              <a:buNone/>
              <a:tabLst>
                <a:tab pos="123194" algn="l"/>
                <a:tab pos="651438" algn="l"/>
                <a:tab pos="1179680" algn="l"/>
                <a:tab pos="1707924" algn="l"/>
                <a:tab pos="2236166" algn="l"/>
                <a:tab pos="2764409" algn="l"/>
                <a:tab pos="3292652" algn="l"/>
                <a:tab pos="3820895" algn="l"/>
                <a:tab pos="4349137" algn="l"/>
                <a:tab pos="4877381" algn="l"/>
                <a:tab pos="5405623" algn="l"/>
                <a:tab pos="5933866" algn="l"/>
                <a:tab pos="6462109" algn="l"/>
                <a:tab pos="6990352" algn="l"/>
                <a:tab pos="7518594" algn="l"/>
                <a:tab pos="8046838" algn="l"/>
                <a:tab pos="8575080" algn="l"/>
                <a:tab pos="9103323" algn="l"/>
                <a:tab pos="9631566" algn="l"/>
                <a:tab pos="10159809" algn="l"/>
              </a:tabLst>
            </a:pPr>
            <a:r>
              <a:rPr lang="en-GB" sz="2100" b="1" dirty="0" smtClean="0">
                <a:solidFill>
                  <a:schemeClr val="bg1"/>
                </a:solidFill>
                <a:latin typeface="Verdana" pitchFamily="34" charset="0"/>
              </a:rPr>
              <a:t>?&gt;</a:t>
            </a:r>
            <a:endParaRPr lang="en-GB" sz="2100" b="1" dirty="0">
              <a:solidFill>
                <a:schemeClr val="bg1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14338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1280330" y="887071"/>
            <a:ext cx="9641297" cy="1018116"/>
          </a:xfrm>
          <a:ln/>
        </p:spPr>
        <p:txBody>
          <a:bodyPr/>
          <a:lstStyle/>
          <a:p>
            <a:pPr rtl="0">
              <a:tabLst>
                <a:tab pos="0" algn="l"/>
                <a:tab pos="526376" algn="l"/>
                <a:tab pos="1054620" algn="l"/>
                <a:tab pos="1582862" algn="l"/>
                <a:tab pos="2111105" algn="l"/>
                <a:tab pos="2639348" algn="l"/>
                <a:tab pos="3167591" algn="l"/>
                <a:tab pos="3695833" algn="l"/>
                <a:tab pos="4224077" algn="l"/>
                <a:tab pos="4752319" algn="l"/>
                <a:tab pos="5280562" algn="l"/>
                <a:tab pos="5808805" algn="l"/>
                <a:tab pos="6337048" algn="l"/>
                <a:tab pos="6865290" algn="l"/>
                <a:tab pos="7393534" algn="l"/>
                <a:tab pos="7921776" algn="l"/>
                <a:tab pos="8450020" algn="l"/>
                <a:tab pos="8978262" algn="l"/>
                <a:tab pos="9506505" algn="l"/>
                <a:tab pos="10034748" algn="l"/>
                <a:tab pos="10562991" algn="l"/>
              </a:tabLst>
            </a:pPr>
            <a:r>
              <a:rPr lang="en-GB" dirty="0">
                <a:solidFill>
                  <a:schemeClr val="bg1"/>
                </a:solidFill>
              </a:rPr>
              <a:t>Hello World! (web oriented)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1280330" y="2074874"/>
            <a:ext cx="9641297" cy="384061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 lnSpcReduction="10000"/>
          </a:bodyPr>
          <a:lstStyle/>
          <a:p>
            <a:pPr marL="0" indent="0" algn="l" rtl="0">
              <a:lnSpc>
                <a:spcPts val="2116"/>
              </a:lnSpc>
              <a:spcAft>
                <a:spcPct val="0"/>
              </a:spcAft>
              <a:buSzTx/>
              <a:buNone/>
              <a:tabLst>
                <a:tab pos="123194" algn="l"/>
                <a:tab pos="651438" algn="l"/>
                <a:tab pos="1179680" algn="l"/>
                <a:tab pos="1707924" algn="l"/>
                <a:tab pos="2236166" algn="l"/>
                <a:tab pos="2764409" algn="l"/>
                <a:tab pos="3292652" algn="l"/>
                <a:tab pos="3820895" algn="l"/>
                <a:tab pos="4349137" algn="l"/>
                <a:tab pos="4877381" algn="l"/>
                <a:tab pos="5405623" algn="l"/>
                <a:tab pos="5933866" algn="l"/>
                <a:tab pos="6462109" algn="l"/>
                <a:tab pos="6990352" algn="l"/>
                <a:tab pos="7518594" algn="l"/>
                <a:tab pos="8046838" algn="l"/>
                <a:tab pos="8575080" algn="l"/>
                <a:tab pos="9103323" algn="l"/>
                <a:tab pos="9631566" algn="l"/>
                <a:tab pos="10159809" algn="l"/>
              </a:tabLst>
            </a:pPr>
            <a:r>
              <a:rPr lang="en-GB" sz="2100" b="1" dirty="0">
                <a:solidFill>
                  <a:schemeClr val="bg1"/>
                </a:solidFill>
                <a:latin typeface="Verdana" pitchFamily="34" charset="0"/>
              </a:rPr>
              <a:t>&lt;html&gt;</a:t>
            </a:r>
          </a:p>
          <a:p>
            <a:pPr marL="0" indent="0" algn="l" rtl="0">
              <a:lnSpc>
                <a:spcPct val="101000"/>
              </a:lnSpc>
              <a:spcAft>
                <a:spcPct val="0"/>
              </a:spcAft>
              <a:buSzTx/>
              <a:buNone/>
              <a:tabLst>
                <a:tab pos="123194" algn="l"/>
                <a:tab pos="651438" algn="l"/>
                <a:tab pos="1179680" algn="l"/>
                <a:tab pos="1707924" algn="l"/>
                <a:tab pos="2236166" algn="l"/>
                <a:tab pos="2764409" algn="l"/>
                <a:tab pos="3292652" algn="l"/>
                <a:tab pos="3820895" algn="l"/>
                <a:tab pos="4349137" algn="l"/>
                <a:tab pos="4877381" algn="l"/>
                <a:tab pos="5405623" algn="l"/>
                <a:tab pos="5933866" algn="l"/>
                <a:tab pos="6462109" algn="l"/>
                <a:tab pos="6990352" algn="l"/>
                <a:tab pos="7518594" algn="l"/>
                <a:tab pos="8046838" algn="l"/>
                <a:tab pos="8575080" algn="l"/>
                <a:tab pos="9103323" algn="l"/>
                <a:tab pos="9631566" algn="l"/>
                <a:tab pos="10159809" algn="l"/>
              </a:tabLst>
            </a:pPr>
            <a:r>
              <a:rPr lang="en-GB" sz="2100" b="1" dirty="0">
                <a:solidFill>
                  <a:schemeClr val="bg1"/>
                </a:solidFill>
                <a:latin typeface="Verdana" pitchFamily="34" charset="0"/>
              </a:rPr>
              <a:t>&lt;head&gt;</a:t>
            </a:r>
          </a:p>
          <a:p>
            <a:pPr marL="0" indent="0" algn="l" rtl="0">
              <a:lnSpc>
                <a:spcPct val="101000"/>
              </a:lnSpc>
              <a:spcAft>
                <a:spcPct val="0"/>
              </a:spcAft>
              <a:buSzTx/>
              <a:buNone/>
              <a:tabLst>
                <a:tab pos="123194" algn="l"/>
                <a:tab pos="651438" algn="l"/>
                <a:tab pos="1179680" algn="l"/>
                <a:tab pos="1707924" algn="l"/>
                <a:tab pos="2236166" algn="l"/>
                <a:tab pos="2764409" algn="l"/>
                <a:tab pos="3292652" algn="l"/>
                <a:tab pos="3820895" algn="l"/>
                <a:tab pos="4349137" algn="l"/>
                <a:tab pos="4877381" algn="l"/>
                <a:tab pos="5405623" algn="l"/>
                <a:tab pos="5933866" algn="l"/>
                <a:tab pos="6462109" algn="l"/>
                <a:tab pos="6990352" algn="l"/>
                <a:tab pos="7518594" algn="l"/>
                <a:tab pos="8046838" algn="l"/>
                <a:tab pos="8575080" algn="l"/>
                <a:tab pos="9103323" algn="l"/>
                <a:tab pos="9631566" algn="l"/>
                <a:tab pos="10159809" algn="l"/>
              </a:tabLst>
            </a:pPr>
            <a:r>
              <a:rPr lang="en-GB" sz="2100" b="1" dirty="0">
                <a:solidFill>
                  <a:schemeClr val="bg1"/>
                </a:solidFill>
                <a:latin typeface="Verdana" pitchFamily="34" charset="0"/>
              </a:rPr>
              <a:t>   &lt;title&gt;My personal Hello World! PHP script&lt;/title&gt;</a:t>
            </a:r>
          </a:p>
          <a:p>
            <a:pPr marL="0" indent="0" algn="l" rtl="0">
              <a:lnSpc>
                <a:spcPct val="101000"/>
              </a:lnSpc>
              <a:spcAft>
                <a:spcPct val="0"/>
              </a:spcAft>
              <a:buSzTx/>
              <a:buNone/>
              <a:tabLst>
                <a:tab pos="123194" algn="l"/>
                <a:tab pos="651438" algn="l"/>
                <a:tab pos="1179680" algn="l"/>
                <a:tab pos="1707924" algn="l"/>
                <a:tab pos="2236166" algn="l"/>
                <a:tab pos="2764409" algn="l"/>
                <a:tab pos="3292652" algn="l"/>
                <a:tab pos="3820895" algn="l"/>
                <a:tab pos="4349137" algn="l"/>
                <a:tab pos="4877381" algn="l"/>
                <a:tab pos="5405623" algn="l"/>
                <a:tab pos="5933866" algn="l"/>
                <a:tab pos="6462109" algn="l"/>
                <a:tab pos="6990352" algn="l"/>
                <a:tab pos="7518594" algn="l"/>
                <a:tab pos="8046838" algn="l"/>
                <a:tab pos="8575080" algn="l"/>
                <a:tab pos="9103323" algn="l"/>
                <a:tab pos="9631566" algn="l"/>
                <a:tab pos="10159809" algn="l"/>
              </a:tabLst>
            </a:pPr>
            <a:r>
              <a:rPr lang="en-GB" sz="2100" b="1" dirty="0">
                <a:solidFill>
                  <a:schemeClr val="bg1"/>
                </a:solidFill>
                <a:latin typeface="Verdana" pitchFamily="34" charset="0"/>
              </a:rPr>
              <a:t>&lt;/head&gt;</a:t>
            </a:r>
          </a:p>
          <a:p>
            <a:pPr marL="0" indent="0" algn="l" rtl="0">
              <a:lnSpc>
                <a:spcPct val="101000"/>
              </a:lnSpc>
              <a:spcAft>
                <a:spcPct val="0"/>
              </a:spcAft>
              <a:buSzTx/>
              <a:buNone/>
              <a:tabLst>
                <a:tab pos="123194" algn="l"/>
                <a:tab pos="651438" algn="l"/>
                <a:tab pos="1179680" algn="l"/>
                <a:tab pos="1707924" algn="l"/>
                <a:tab pos="2236166" algn="l"/>
                <a:tab pos="2764409" algn="l"/>
                <a:tab pos="3292652" algn="l"/>
                <a:tab pos="3820895" algn="l"/>
                <a:tab pos="4349137" algn="l"/>
                <a:tab pos="4877381" algn="l"/>
                <a:tab pos="5405623" algn="l"/>
                <a:tab pos="5933866" algn="l"/>
                <a:tab pos="6462109" algn="l"/>
                <a:tab pos="6990352" algn="l"/>
                <a:tab pos="7518594" algn="l"/>
                <a:tab pos="8046838" algn="l"/>
                <a:tab pos="8575080" algn="l"/>
                <a:tab pos="9103323" algn="l"/>
                <a:tab pos="9631566" algn="l"/>
                <a:tab pos="10159809" algn="l"/>
              </a:tabLst>
            </a:pPr>
            <a:r>
              <a:rPr lang="en-GB" sz="2100" b="1" dirty="0">
                <a:solidFill>
                  <a:schemeClr val="bg1"/>
                </a:solidFill>
                <a:latin typeface="Verdana" pitchFamily="34" charset="0"/>
              </a:rPr>
              <a:t>&lt;body</a:t>
            </a:r>
            <a:r>
              <a:rPr lang="en-GB" sz="2100" b="1" dirty="0" smtClean="0">
                <a:solidFill>
                  <a:schemeClr val="bg1"/>
                </a:solidFill>
                <a:latin typeface="Verdana" pitchFamily="34" charset="0"/>
              </a:rPr>
              <a:t>&gt;</a:t>
            </a:r>
          </a:p>
          <a:p>
            <a:pPr marL="0" indent="0" algn="l" rtl="0">
              <a:lnSpc>
                <a:spcPct val="101000"/>
              </a:lnSpc>
              <a:spcAft>
                <a:spcPct val="0"/>
              </a:spcAft>
              <a:buSzTx/>
              <a:buNone/>
              <a:tabLst>
                <a:tab pos="123194" algn="l"/>
                <a:tab pos="651438" algn="l"/>
                <a:tab pos="1179680" algn="l"/>
                <a:tab pos="1707924" algn="l"/>
                <a:tab pos="2236166" algn="l"/>
                <a:tab pos="2764409" algn="l"/>
                <a:tab pos="3292652" algn="l"/>
                <a:tab pos="3820895" algn="l"/>
                <a:tab pos="4349137" algn="l"/>
                <a:tab pos="4877381" algn="l"/>
                <a:tab pos="5405623" algn="l"/>
                <a:tab pos="5933866" algn="l"/>
                <a:tab pos="6462109" algn="l"/>
                <a:tab pos="6990352" algn="l"/>
                <a:tab pos="7518594" algn="l"/>
                <a:tab pos="8046838" algn="l"/>
                <a:tab pos="8575080" algn="l"/>
                <a:tab pos="9103323" algn="l"/>
                <a:tab pos="9631566" algn="l"/>
                <a:tab pos="10159809" algn="l"/>
              </a:tabLst>
            </a:pPr>
            <a:endParaRPr lang="en-GB" sz="2100" b="1" dirty="0">
              <a:solidFill>
                <a:schemeClr val="bg1"/>
              </a:solidFill>
              <a:latin typeface="Verdana" pitchFamily="34" charset="0"/>
            </a:endParaRPr>
          </a:p>
          <a:p>
            <a:pPr marL="0" indent="0" algn="l" rtl="0">
              <a:lnSpc>
                <a:spcPct val="101000"/>
              </a:lnSpc>
              <a:spcAft>
                <a:spcPct val="0"/>
              </a:spcAft>
              <a:buSzTx/>
              <a:buNone/>
              <a:tabLst>
                <a:tab pos="123194" algn="l"/>
                <a:tab pos="651438" algn="l"/>
                <a:tab pos="1179680" algn="l"/>
                <a:tab pos="1707924" algn="l"/>
                <a:tab pos="2236166" algn="l"/>
                <a:tab pos="2764409" algn="l"/>
                <a:tab pos="3292652" algn="l"/>
                <a:tab pos="3820895" algn="l"/>
                <a:tab pos="4349137" algn="l"/>
                <a:tab pos="4877381" algn="l"/>
                <a:tab pos="5405623" algn="l"/>
                <a:tab pos="5933866" algn="l"/>
                <a:tab pos="6462109" algn="l"/>
                <a:tab pos="6990352" algn="l"/>
                <a:tab pos="7518594" algn="l"/>
                <a:tab pos="8046838" algn="l"/>
                <a:tab pos="8575080" algn="l"/>
                <a:tab pos="9103323" algn="l"/>
                <a:tab pos="9631566" algn="l"/>
                <a:tab pos="10159809" algn="l"/>
              </a:tabLst>
            </a:pPr>
            <a:r>
              <a:rPr lang="en-GB" sz="2100" b="1" dirty="0" smtClean="0">
                <a:solidFill>
                  <a:srgbClr val="C00000"/>
                </a:solidFill>
                <a:latin typeface="Verdana" pitchFamily="34" charset="0"/>
              </a:rPr>
              <a:t>&lt;?</a:t>
            </a:r>
            <a:r>
              <a:rPr lang="en-GB" sz="2100" b="1" dirty="0" err="1" smtClean="0">
                <a:solidFill>
                  <a:srgbClr val="C00000"/>
                </a:solidFill>
                <a:latin typeface="Verdana" pitchFamily="34" charset="0"/>
              </a:rPr>
              <a:t>php</a:t>
            </a:r>
            <a:endParaRPr lang="en-GB" sz="2100" b="1" dirty="0">
              <a:solidFill>
                <a:srgbClr val="C00000"/>
              </a:solidFill>
              <a:latin typeface="Verdana" pitchFamily="34" charset="0"/>
            </a:endParaRPr>
          </a:p>
          <a:p>
            <a:pPr marL="0" indent="0" algn="l" rtl="0">
              <a:lnSpc>
                <a:spcPct val="101000"/>
              </a:lnSpc>
              <a:spcAft>
                <a:spcPct val="0"/>
              </a:spcAft>
              <a:buSzTx/>
              <a:buNone/>
              <a:tabLst>
                <a:tab pos="123194" algn="l"/>
                <a:tab pos="651438" algn="l"/>
                <a:tab pos="1179680" algn="l"/>
                <a:tab pos="1707924" algn="l"/>
                <a:tab pos="2236166" algn="l"/>
                <a:tab pos="2764409" algn="l"/>
                <a:tab pos="3292652" algn="l"/>
                <a:tab pos="3820895" algn="l"/>
                <a:tab pos="4349137" algn="l"/>
                <a:tab pos="4877381" algn="l"/>
                <a:tab pos="5405623" algn="l"/>
                <a:tab pos="5933866" algn="l"/>
                <a:tab pos="6462109" algn="l"/>
                <a:tab pos="6990352" algn="l"/>
                <a:tab pos="7518594" algn="l"/>
                <a:tab pos="8046838" algn="l"/>
                <a:tab pos="8575080" algn="l"/>
                <a:tab pos="9103323" algn="l"/>
                <a:tab pos="9631566" algn="l"/>
                <a:tab pos="10159809" algn="l"/>
              </a:tabLst>
            </a:pPr>
            <a:r>
              <a:rPr lang="en-GB" sz="2100" b="1" dirty="0">
                <a:solidFill>
                  <a:srgbClr val="C00000"/>
                </a:solidFill>
                <a:latin typeface="Verdana" pitchFamily="34" charset="0"/>
              </a:rPr>
              <a:t>	echo “Hello World!”;</a:t>
            </a:r>
          </a:p>
          <a:p>
            <a:pPr marL="0" indent="0" algn="l" rtl="0">
              <a:lnSpc>
                <a:spcPct val="101000"/>
              </a:lnSpc>
              <a:spcAft>
                <a:spcPct val="0"/>
              </a:spcAft>
              <a:buSzTx/>
              <a:buNone/>
              <a:tabLst>
                <a:tab pos="123194" algn="l"/>
                <a:tab pos="651438" algn="l"/>
                <a:tab pos="1179680" algn="l"/>
                <a:tab pos="1707924" algn="l"/>
                <a:tab pos="2236166" algn="l"/>
                <a:tab pos="2764409" algn="l"/>
                <a:tab pos="3292652" algn="l"/>
                <a:tab pos="3820895" algn="l"/>
                <a:tab pos="4349137" algn="l"/>
                <a:tab pos="4877381" algn="l"/>
                <a:tab pos="5405623" algn="l"/>
                <a:tab pos="5933866" algn="l"/>
                <a:tab pos="6462109" algn="l"/>
                <a:tab pos="6990352" algn="l"/>
                <a:tab pos="7518594" algn="l"/>
                <a:tab pos="8046838" algn="l"/>
                <a:tab pos="8575080" algn="l"/>
                <a:tab pos="9103323" algn="l"/>
                <a:tab pos="9631566" algn="l"/>
                <a:tab pos="10159809" algn="l"/>
              </a:tabLst>
            </a:pPr>
            <a:r>
              <a:rPr lang="en-GB" sz="2100" b="1" dirty="0" smtClean="0">
                <a:solidFill>
                  <a:srgbClr val="C00000"/>
                </a:solidFill>
                <a:latin typeface="Verdana" pitchFamily="34" charset="0"/>
              </a:rPr>
              <a:t>?&gt;</a:t>
            </a:r>
          </a:p>
          <a:p>
            <a:pPr marL="0" indent="0" algn="l" rtl="0">
              <a:lnSpc>
                <a:spcPct val="101000"/>
              </a:lnSpc>
              <a:spcAft>
                <a:spcPct val="0"/>
              </a:spcAft>
              <a:buSzTx/>
              <a:buNone/>
              <a:tabLst>
                <a:tab pos="123194" algn="l"/>
                <a:tab pos="651438" algn="l"/>
                <a:tab pos="1179680" algn="l"/>
                <a:tab pos="1707924" algn="l"/>
                <a:tab pos="2236166" algn="l"/>
                <a:tab pos="2764409" algn="l"/>
                <a:tab pos="3292652" algn="l"/>
                <a:tab pos="3820895" algn="l"/>
                <a:tab pos="4349137" algn="l"/>
                <a:tab pos="4877381" algn="l"/>
                <a:tab pos="5405623" algn="l"/>
                <a:tab pos="5933866" algn="l"/>
                <a:tab pos="6462109" algn="l"/>
                <a:tab pos="6990352" algn="l"/>
                <a:tab pos="7518594" algn="l"/>
                <a:tab pos="8046838" algn="l"/>
                <a:tab pos="8575080" algn="l"/>
                <a:tab pos="9103323" algn="l"/>
                <a:tab pos="9631566" algn="l"/>
                <a:tab pos="10159809" algn="l"/>
              </a:tabLst>
            </a:pPr>
            <a:endParaRPr lang="en-GB" sz="2100" b="1" dirty="0">
              <a:solidFill>
                <a:schemeClr val="bg1"/>
              </a:solidFill>
              <a:latin typeface="Verdana" pitchFamily="34" charset="0"/>
            </a:endParaRPr>
          </a:p>
          <a:p>
            <a:pPr marL="0" indent="0" algn="l" rtl="0">
              <a:lnSpc>
                <a:spcPct val="101000"/>
              </a:lnSpc>
              <a:spcAft>
                <a:spcPct val="0"/>
              </a:spcAft>
              <a:buSzTx/>
              <a:buNone/>
              <a:tabLst>
                <a:tab pos="123194" algn="l"/>
                <a:tab pos="651438" algn="l"/>
                <a:tab pos="1179680" algn="l"/>
                <a:tab pos="1707924" algn="l"/>
                <a:tab pos="2236166" algn="l"/>
                <a:tab pos="2764409" algn="l"/>
                <a:tab pos="3292652" algn="l"/>
                <a:tab pos="3820895" algn="l"/>
                <a:tab pos="4349137" algn="l"/>
                <a:tab pos="4877381" algn="l"/>
                <a:tab pos="5405623" algn="l"/>
                <a:tab pos="5933866" algn="l"/>
                <a:tab pos="6462109" algn="l"/>
                <a:tab pos="6990352" algn="l"/>
                <a:tab pos="7518594" algn="l"/>
                <a:tab pos="8046838" algn="l"/>
                <a:tab pos="8575080" algn="l"/>
                <a:tab pos="9103323" algn="l"/>
                <a:tab pos="9631566" algn="l"/>
                <a:tab pos="10159809" algn="l"/>
              </a:tabLst>
            </a:pPr>
            <a:r>
              <a:rPr lang="en-GB" sz="2100" b="1" dirty="0">
                <a:solidFill>
                  <a:schemeClr val="bg1"/>
                </a:solidFill>
                <a:latin typeface="Verdana" pitchFamily="34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85253242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1246479" y="480497"/>
            <a:ext cx="9641297" cy="971074"/>
          </a:xfrm>
          <a:ln/>
        </p:spPr>
        <p:txBody>
          <a:bodyPr>
            <a:noAutofit/>
          </a:bodyPr>
          <a:lstStyle/>
          <a:p>
            <a:pPr rtl="0">
              <a:tabLst>
                <a:tab pos="0" algn="l"/>
                <a:tab pos="526376" algn="l"/>
                <a:tab pos="1054620" algn="l"/>
                <a:tab pos="1582862" algn="l"/>
                <a:tab pos="2111105" algn="l"/>
                <a:tab pos="2639348" algn="l"/>
                <a:tab pos="3167591" algn="l"/>
                <a:tab pos="3695833" algn="l"/>
                <a:tab pos="4224077" algn="l"/>
                <a:tab pos="4752319" algn="l"/>
                <a:tab pos="5280562" algn="l"/>
                <a:tab pos="5808805" algn="l"/>
                <a:tab pos="6337048" algn="l"/>
                <a:tab pos="6865290" algn="l"/>
                <a:tab pos="7393534" algn="l"/>
                <a:tab pos="7921776" algn="l"/>
                <a:tab pos="8450020" algn="l"/>
                <a:tab pos="8978262" algn="l"/>
                <a:tab pos="9506505" algn="l"/>
                <a:tab pos="10034748" algn="l"/>
                <a:tab pos="10562991" algn="l"/>
              </a:tabLst>
            </a:pPr>
            <a:r>
              <a:rPr lang="en-GB" sz="2800" b="1" dirty="0">
                <a:solidFill>
                  <a:schemeClr val="accent2"/>
                </a:solidFill>
              </a:rPr>
              <a:t>How PHP generates 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HTML/JS Web pages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246479" y="4294231"/>
            <a:ext cx="9814530" cy="190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>
              <a:lnSpc>
                <a:spcPts val="2116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GB" sz="2100" dirty="0" smtClean="0">
                <a:solidFill>
                  <a:schemeClr val="bg1"/>
                </a:solidFill>
                <a:latin typeface="Verdana" pitchFamily="34" charset="0"/>
                <a:ea typeface="HG Mincho Light J" charset="0"/>
                <a:cs typeface="HG Mincho Light J" charset="0"/>
              </a:rPr>
              <a:t>Client </a:t>
            </a:r>
            <a:r>
              <a:rPr lang="en-GB" sz="2100" dirty="0">
                <a:solidFill>
                  <a:schemeClr val="bg1"/>
                </a:solidFill>
                <a:latin typeface="Verdana" pitchFamily="34" charset="0"/>
                <a:ea typeface="HG Mincho Light J" charset="0"/>
                <a:cs typeface="HG Mincho Light J" charset="0"/>
              </a:rPr>
              <a:t>from browser send HTTP request (with POST/GET variables)</a:t>
            </a:r>
          </a:p>
          <a:p>
            <a:pPr marL="457200" indent="-457200" eaLnBrk="1">
              <a:lnSpc>
                <a:spcPct val="101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GB" sz="2100" dirty="0" smtClean="0">
                <a:solidFill>
                  <a:schemeClr val="bg1"/>
                </a:solidFill>
                <a:latin typeface="Verdana" pitchFamily="34" charset="0"/>
                <a:ea typeface="HG Mincho Light J" charset="0"/>
                <a:cs typeface="HG Mincho Light J" charset="0"/>
              </a:rPr>
              <a:t>Apache </a:t>
            </a:r>
            <a:r>
              <a:rPr lang="en-GB" sz="2100" dirty="0">
                <a:solidFill>
                  <a:schemeClr val="bg1"/>
                </a:solidFill>
                <a:latin typeface="Verdana" pitchFamily="34" charset="0"/>
                <a:ea typeface="HG Mincho Light J" charset="0"/>
                <a:cs typeface="HG Mincho Light J" charset="0"/>
              </a:rPr>
              <a:t>recognizes that a PHP script is requested and sends the request to PHP module</a:t>
            </a:r>
          </a:p>
          <a:p>
            <a:pPr marL="457200" indent="-457200" eaLnBrk="1">
              <a:lnSpc>
                <a:spcPct val="101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GB" sz="2100" dirty="0" smtClean="0">
                <a:solidFill>
                  <a:schemeClr val="bg1"/>
                </a:solidFill>
                <a:latin typeface="Verdana" pitchFamily="34" charset="0"/>
                <a:ea typeface="HG Mincho Light J" charset="0"/>
                <a:cs typeface="HG Mincho Light J" charset="0"/>
              </a:rPr>
              <a:t>PHP </a:t>
            </a:r>
            <a:r>
              <a:rPr lang="en-GB" sz="2100" dirty="0">
                <a:solidFill>
                  <a:schemeClr val="bg1"/>
                </a:solidFill>
                <a:latin typeface="Verdana" pitchFamily="34" charset="0"/>
                <a:ea typeface="HG Mincho Light J" charset="0"/>
                <a:cs typeface="HG Mincho Light J" charset="0"/>
              </a:rPr>
              <a:t>interpreter executes PHP script, collects script output and sends it back</a:t>
            </a:r>
          </a:p>
          <a:p>
            <a:pPr marL="457200" indent="-457200" eaLnBrk="1">
              <a:lnSpc>
                <a:spcPct val="101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GB" sz="2100" dirty="0" smtClean="0">
                <a:solidFill>
                  <a:schemeClr val="bg1"/>
                </a:solidFill>
                <a:latin typeface="Verdana" pitchFamily="34" charset="0"/>
                <a:ea typeface="HG Mincho Light J" charset="0"/>
                <a:cs typeface="HG Mincho Light J" charset="0"/>
              </a:rPr>
              <a:t>Apache </a:t>
            </a:r>
            <a:r>
              <a:rPr lang="en-GB" sz="2100" dirty="0">
                <a:solidFill>
                  <a:schemeClr val="bg1"/>
                </a:solidFill>
                <a:latin typeface="Verdana" pitchFamily="34" charset="0"/>
                <a:ea typeface="HG Mincho Light J" charset="0"/>
                <a:cs typeface="HG Mincho Light J" charset="0"/>
              </a:rPr>
              <a:t>replies to client using the PHP script output as HTML output </a:t>
            </a:r>
          </a:p>
        </p:txBody>
      </p:sp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1720380" y="1451571"/>
            <a:ext cx="8325127" cy="2696495"/>
            <a:chOff x="890" y="714"/>
            <a:chExt cx="4181" cy="1605"/>
          </a:xfrm>
        </p:grpSpPr>
        <p:sp>
          <p:nvSpPr>
            <p:cNvPr id="8196" name="AutoShape 4"/>
            <p:cNvSpPr>
              <a:spLocks noChangeArrowheads="1"/>
            </p:cNvSpPr>
            <p:nvPr/>
          </p:nvSpPr>
          <p:spPr bwMode="auto">
            <a:xfrm>
              <a:off x="890" y="714"/>
              <a:ext cx="4181" cy="1605"/>
            </a:xfrm>
            <a:prstGeom prst="roundRect">
              <a:avLst>
                <a:gd name="adj" fmla="val 60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8197" name="Group 5"/>
            <p:cNvGrpSpPr>
              <a:grpSpLocks/>
            </p:cNvGrpSpPr>
            <p:nvPr/>
          </p:nvGrpSpPr>
          <p:grpSpPr bwMode="auto">
            <a:xfrm>
              <a:off x="1541" y="793"/>
              <a:ext cx="2998" cy="1423"/>
              <a:chOff x="1541" y="793"/>
              <a:chExt cx="2998" cy="1423"/>
            </a:xfrm>
          </p:grpSpPr>
          <p:sp>
            <p:nvSpPr>
              <p:cNvPr id="8198" name="Line 6"/>
              <p:cNvSpPr>
                <a:spLocks noChangeShapeType="1"/>
              </p:cNvSpPr>
              <p:nvPr/>
            </p:nvSpPr>
            <p:spPr bwMode="auto">
              <a:xfrm>
                <a:off x="1790" y="1230"/>
                <a:ext cx="341" cy="540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prstDash val="sysDot"/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8199" name="Group 7"/>
              <p:cNvGrpSpPr>
                <a:grpSpLocks/>
              </p:cNvGrpSpPr>
              <p:nvPr/>
            </p:nvGrpSpPr>
            <p:grpSpPr bwMode="auto">
              <a:xfrm>
                <a:off x="1541" y="793"/>
                <a:ext cx="2998" cy="1423"/>
                <a:chOff x="1541" y="793"/>
                <a:chExt cx="2998" cy="1423"/>
              </a:xfrm>
            </p:grpSpPr>
            <p:sp>
              <p:nvSpPr>
                <p:cNvPr id="8200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319" y="1994"/>
                  <a:ext cx="93" cy="2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>
                    <a:lnSpc>
                      <a:spcPct val="101000"/>
                    </a:lnSpc>
                    <a:buClr>
                      <a:srgbClr val="000000"/>
                    </a:buClr>
                    <a:buSzPct val="45000"/>
                    <a:buFont typeface="StarSymbol" charset="0"/>
                    <a:buNone/>
                  </a:pPr>
                  <a:r>
                    <a:rPr lang="en-GB">
                      <a:latin typeface="Verdana" pitchFamily="34" charset="0"/>
                      <a:ea typeface="HG Mincho Light J" charset="0"/>
                      <a:cs typeface="HG Mincho Light J" charset="0"/>
                    </a:rPr>
                    <a:t>2</a:t>
                  </a:r>
                </a:p>
              </p:txBody>
            </p:sp>
            <p:grpSp>
              <p:nvGrpSpPr>
                <p:cNvPr id="8201" name="Group 9"/>
                <p:cNvGrpSpPr>
                  <a:grpSpLocks/>
                </p:cNvGrpSpPr>
                <p:nvPr/>
              </p:nvGrpSpPr>
              <p:grpSpPr bwMode="auto">
                <a:xfrm>
                  <a:off x="1541" y="793"/>
                  <a:ext cx="783" cy="432"/>
                  <a:chOff x="1541" y="793"/>
                  <a:chExt cx="783" cy="432"/>
                </a:xfrm>
              </p:grpSpPr>
              <p:sp>
                <p:nvSpPr>
                  <p:cNvPr id="8202" name="AutoShape 10"/>
                  <p:cNvSpPr>
                    <a:spLocks noChangeArrowheads="1"/>
                  </p:cNvSpPr>
                  <p:nvPr/>
                </p:nvSpPr>
                <p:spPr bwMode="auto">
                  <a:xfrm>
                    <a:off x="1541" y="793"/>
                    <a:ext cx="783" cy="432"/>
                  </a:xfrm>
                  <a:prstGeom prst="roundRect">
                    <a:avLst>
                      <a:gd name="adj" fmla="val 231"/>
                    </a:avLst>
                  </a:prstGeom>
                  <a:noFill/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8203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41" y="849"/>
                    <a:ext cx="783" cy="3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>
                    <a:spAutoFit/>
                  </a:bodyPr>
                  <a:lstStyle>
                    <a:lvl1pPr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lnSpc>
                        <a:spcPts val="2116"/>
                      </a:lnSpc>
                      <a:buClr>
                        <a:srgbClr val="000000"/>
                      </a:buClr>
                    </a:pPr>
                    <a:r>
                      <a:rPr lang="en-GB" sz="2100" b="1" dirty="0">
                        <a:solidFill>
                          <a:schemeClr val="bg1"/>
                        </a:solidFill>
                        <a:latin typeface="Verdana" pitchFamily="34" charset="0"/>
                        <a:ea typeface="HG Mincho Light J" charset="0"/>
                        <a:cs typeface="HG Mincho Light J" charset="0"/>
                      </a:rPr>
                      <a:t>Client Browser</a:t>
                    </a:r>
                  </a:p>
                </p:txBody>
              </p:sp>
            </p:grpSp>
            <p:sp>
              <p:nvSpPr>
                <p:cNvPr id="8204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841" y="1440"/>
                  <a:ext cx="119" cy="2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>
                    <a:lnSpc>
                      <a:spcPct val="101000"/>
                    </a:lnSpc>
                    <a:buClr>
                      <a:srgbClr val="000000"/>
                    </a:buClr>
                    <a:buSzPct val="45000"/>
                    <a:buFont typeface="StarSymbol" charset="0"/>
                    <a:buNone/>
                  </a:pPr>
                  <a:r>
                    <a:rPr lang="en-GB" dirty="0">
                      <a:latin typeface="Verdana" pitchFamily="34" charset="0"/>
                      <a:ea typeface="HG Mincho Light J" charset="0"/>
                      <a:cs typeface="HG Mincho Light J" charset="0"/>
                    </a:rPr>
                    <a:t>1</a:t>
                  </a:r>
                </a:p>
              </p:txBody>
            </p:sp>
            <p:grpSp>
              <p:nvGrpSpPr>
                <p:cNvPr id="8205" name="Group 13"/>
                <p:cNvGrpSpPr>
                  <a:grpSpLocks/>
                </p:cNvGrpSpPr>
                <p:nvPr/>
              </p:nvGrpSpPr>
              <p:grpSpPr bwMode="auto">
                <a:xfrm>
                  <a:off x="3756" y="1434"/>
                  <a:ext cx="783" cy="456"/>
                  <a:chOff x="3756" y="1434"/>
                  <a:chExt cx="783" cy="456"/>
                </a:xfrm>
              </p:grpSpPr>
              <p:sp>
                <p:nvSpPr>
                  <p:cNvPr id="8206" name="AutoShape 14"/>
                  <p:cNvSpPr>
                    <a:spLocks noChangeArrowheads="1"/>
                  </p:cNvSpPr>
                  <p:nvPr/>
                </p:nvSpPr>
                <p:spPr bwMode="auto">
                  <a:xfrm>
                    <a:off x="3756" y="1434"/>
                    <a:ext cx="783" cy="456"/>
                  </a:xfrm>
                  <a:prstGeom prst="roundRect">
                    <a:avLst>
                      <a:gd name="adj" fmla="val 218"/>
                    </a:avLst>
                  </a:prstGeom>
                  <a:noFill/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8207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56" y="1502"/>
                    <a:ext cx="783" cy="3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>
                    <a:spAutoFit/>
                  </a:bodyPr>
                  <a:lstStyle>
                    <a:lvl1pPr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lnSpc>
                        <a:spcPts val="2116"/>
                      </a:lnSpc>
                      <a:buClr>
                        <a:srgbClr val="000000"/>
                      </a:buClr>
                    </a:pPr>
                    <a:r>
                      <a:rPr lang="en-GB" sz="2100" b="1" dirty="0">
                        <a:solidFill>
                          <a:schemeClr val="bg1"/>
                        </a:solidFill>
                        <a:latin typeface="Verdana" pitchFamily="34" charset="0"/>
                        <a:ea typeface="HG Mincho Light J" charset="0"/>
                        <a:cs typeface="HG Mincho Light J" charset="0"/>
                      </a:rPr>
                      <a:t>PHP module</a:t>
                    </a:r>
                  </a:p>
                </p:txBody>
              </p:sp>
            </p:grpSp>
            <p:sp>
              <p:nvSpPr>
                <p:cNvPr id="820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157" y="1519"/>
                  <a:ext cx="98" cy="2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>
                    <a:lnSpc>
                      <a:spcPct val="101000"/>
                    </a:lnSpc>
                    <a:buClr>
                      <a:srgbClr val="000000"/>
                    </a:buClr>
                    <a:buSzPct val="45000"/>
                    <a:buFont typeface="StarSymbol" charset="0"/>
                    <a:buNone/>
                  </a:pPr>
                  <a:r>
                    <a:rPr lang="en-GB">
                      <a:latin typeface="Verdana" pitchFamily="34" charset="0"/>
                      <a:ea typeface="HG Mincho Light J" charset="0"/>
                      <a:cs typeface="HG Mincho Light J" charset="0"/>
                    </a:rPr>
                    <a:t>3</a:t>
                  </a:r>
                </a:p>
              </p:txBody>
            </p:sp>
            <p:sp>
              <p:nvSpPr>
                <p:cNvPr id="820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265" y="1367"/>
                  <a:ext cx="98" cy="2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>
                    <a:lnSpc>
                      <a:spcPct val="101000"/>
                    </a:lnSpc>
                    <a:buClr>
                      <a:srgbClr val="000000"/>
                    </a:buClr>
                    <a:buSzPct val="45000"/>
                    <a:buFont typeface="StarSymbol" charset="0"/>
                    <a:buNone/>
                  </a:pPr>
                  <a:r>
                    <a:rPr lang="en-GB">
                      <a:latin typeface="Verdana" pitchFamily="34" charset="0"/>
                      <a:ea typeface="HG Mincho Light J" charset="0"/>
                      <a:cs typeface="HG Mincho Light J" charset="0"/>
                    </a:rPr>
                    <a:t>4</a:t>
                  </a:r>
                </a:p>
              </p:txBody>
            </p:sp>
            <p:sp>
              <p:nvSpPr>
                <p:cNvPr id="8210" name="Line 18"/>
                <p:cNvSpPr>
                  <a:spLocks noChangeShapeType="1"/>
                </p:cNvSpPr>
                <p:nvPr/>
              </p:nvSpPr>
              <p:spPr bwMode="auto">
                <a:xfrm flipH="1" flipV="1">
                  <a:off x="2039" y="1225"/>
                  <a:ext cx="330" cy="541"/>
                </a:xfrm>
                <a:prstGeom prst="line">
                  <a:avLst/>
                </a:prstGeom>
                <a:noFill/>
                <a:ln w="9360">
                  <a:solidFill>
                    <a:srgbClr val="000000"/>
                  </a:solidFill>
                  <a:prstDash val="sysDot"/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8211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2804" y="1735"/>
                  <a:ext cx="947" cy="412"/>
                </a:xfrm>
                <a:prstGeom prst="line">
                  <a:avLst/>
                </a:prstGeom>
                <a:noFill/>
                <a:ln w="9360">
                  <a:solidFill>
                    <a:srgbClr val="000000"/>
                  </a:solidFill>
                  <a:prstDash val="sysDot"/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8212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2807" y="1525"/>
                  <a:ext cx="963" cy="350"/>
                </a:xfrm>
                <a:prstGeom prst="line">
                  <a:avLst/>
                </a:prstGeom>
                <a:noFill/>
                <a:ln w="9360">
                  <a:solidFill>
                    <a:srgbClr val="000000"/>
                  </a:solidFill>
                  <a:prstDash val="sysDot"/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grpSp>
              <p:nvGrpSpPr>
                <p:cNvPr id="8213" name="Group 21"/>
                <p:cNvGrpSpPr>
                  <a:grpSpLocks/>
                </p:cNvGrpSpPr>
                <p:nvPr/>
              </p:nvGrpSpPr>
              <p:grpSpPr bwMode="auto">
                <a:xfrm>
                  <a:off x="2014" y="1774"/>
                  <a:ext cx="783" cy="432"/>
                  <a:chOff x="2014" y="1774"/>
                  <a:chExt cx="783" cy="432"/>
                </a:xfrm>
              </p:grpSpPr>
              <p:sp>
                <p:nvSpPr>
                  <p:cNvPr id="8214" name="AutoShape 22"/>
                  <p:cNvSpPr>
                    <a:spLocks noChangeArrowheads="1"/>
                  </p:cNvSpPr>
                  <p:nvPr/>
                </p:nvSpPr>
                <p:spPr bwMode="auto">
                  <a:xfrm>
                    <a:off x="2014" y="1774"/>
                    <a:ext cx="783" cy="432"/>
                  </a:xfrm>
                  <a:prstGeom prst="roundRect">
                    <a:avLst>
                      <a:gd name="adj" fmla="val 231"/>
                    </a:avLst>
                  </a:prstGeom>
                  <a:noFill/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8215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14" y="1910"/>
                    <a:ext cx="783" cy="1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>
                    <a:spAutoFit/>
                  </a:bodyPr>
                  <a:lstStyle>
                    <a:lvl1pPr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lnSpc>
                        <a:spcPts val="2116"/>
                      </a:lnSpc>
                      <a:buClr>
                        <a:srgbClr val="000000"/>
                      </a:buClr>
                    </a:pPr>
                    <a:r>
                      <a:rPr lang="en-GB" sz="2100" b="1" dirty="0">
                        <a:solidFill>
                          <a:schemeClr val="bg1"/>
                        </a:solidFill>
                        <a:latin typeface="Verdana" pitchFamily="34" charset="0"/>
                        <a:ea typeface="HG Mincho Light J" charset="0"/>
                        <a:cs typeface="HG Mincho Light J" charset="0"/>
                      </a:rPr>
                      <a:t>Apache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428681800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65" t="418" r="568" b="774"/>
          <a:stretch/>
        </p:blipFill>
        <p:spPr>
          <a:xfrm>
            <a:off x="491765" y="0"/>
            <a:ext cx="11208470" cy="686938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1596" y="1291471"/>
            <a:ext cx="7343480" cy="405353"/>
          </a:xfrm>
          <a:prstGeom prst="round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80617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0FE57-E9F5-45C8-981E-F3E926431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b="1" dirty="0">
                <a:solidFill>
                  <a:schemeClr val="accent2"/>
                </a:solidFill>
              </a:rPr>
              <a:t>Lets talk about PHP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D3C61FF-ADE0-063E-83C0-94D1F8DBE3E5}"/>
              </a:ext>
            </a:extLst>
          </p:cNvPr>
          <p:cNvSpPr/>
          <p:nvPr/>
        </p:nvSpPr>
        <p:spPr>
          <a:xfrm>
            <a:off x="1295402" y="2498537"/>
            <a:ext cx="9601196" cy="37325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Syntax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Variables </a:t>
            </a:r>
            <a:r>
              <a:rPr lang="en-US" sz="2800" dirty="0">
                <a:solidFill>
                  <a:schemeClr val="bg1"/>
                </a:solidFill>
              </a:rPr>
              <a:t>/ Constants &amp; datatypes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Conditional Statements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Loops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Arrays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2688648133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48" r="849" b="553"/>
          <a:stretch/>
        </p:blipFill>
        <p:spPr>
          <a:xfrm>
            <a:off x="-9428" y="-26011"/>
            <a:ext cx="12198285" cy="688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4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1224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25458"/>
      </p:ext>
    </p:extLst>
  </p:cSld>
  <p:clrMapOvr>
    <a:masterClrMapping/>
  </p:clrMapOvr>
  <p:transition spd="med">
    <p:pull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64749"/>
      </p:ext>
    </p:extLst>
  </p:cSld>
  <p:clrMapOvr>
    <a:masterClrMapping/>
  </p:clrMapOvr>
  <p:transition spd="med">
    <p:pull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92" r="2637"/>
          <a:stretch/>
        </p:blipFill>
        <p:spPr>
          <a:xfrm>
            <a:off x="-6285" y="-1"/>
            <a:ext cx="1219828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82515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9794BF-1A72-B6EB-E63E-C5DE312EA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325" y="1133655"/>
            <a:ext cx="6241816" cy="62288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</a:rPr>
              <a:t>Made By</a:t>
            </a:r>
            <a:endParaRPr lang="ar-EG" sz="3200" b="1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EE3058-E5FF-CB8A-D7A3-6A30BCECB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399" y="1989444"/>
            <a:ext cx="6241816" cy="62288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+mj-cs"/>
              </a:rPr>
              <a:t>Ahmed Mohamed Abubakr</a:t>
            </a:r>
            <a:endParaRPr lang="ar-EG" sz="2800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FC0E40-657E-71BF-F939-360AFEA6F3EF}"/>
              </a:ext>
            </a:extLst>
          </p:cNvPr>
          <p:cNvSpPr txBox="1"/>
          <p:nvPr/>
        </p:nvSpPr>
        <p:spPr>
          <a:xfrm>
            <a:off x="1370473" y="2785522"/>
            <a:ext cx="616674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Electronics engineer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IC designer</a:t>
            </a:r>
            <a:endParaRPr lang="ar-EG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E9B61-D4F1-BC89-10DA-7B51A4EF13CC}"/>
              </a:ext>
            </a:extLst>
          </p:cNvPr>
          <p:cNvSpPr txBox="1"/>
          <p:nvPr/>
        </p:nvSpPr>
        <p:spPr>
          <a:xfrm>
            <a:off x="1332936" y="3912820"/>
            <a:ext cx="61667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Full stack web developer </a:t>
            </a:r>
            <a:endParaRPr lang="ar-EG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38EAD4-5E1B-223A-71E8-D1FAA8F132D5}"/>
              </a:ext>
            </a:extLst>
          </p:cNvPr>
          <p:cNvSpPr txBox="1"/>
          <p:nvPr/>
        </p:nvSpPr>
        <p:spPr>
          <a:xfrm>
            <a:off x="1295399" y="4670786"/>
            <a:ext cx="631689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Ambassador at TIEC-IA</a:t>
            </a:r>
            <a:endParaRPr lang="ar-EG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EA4B4-AE97-FAA5-0B28-368BAC53D3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289" y="1646183"/>
            <a:ext cx="3565634" cy="35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28819"/>
      </p:ext>
    </p:extLst>
  </p:cSld>
  <p:clrMapOvr>
    <a:masterClrMapping/>
  </p:clrMapOvr>
  <p:transition spd="med">
    <p:pull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21" r="2303"/>
          <a:stretch/>
        </p:blipFill>
        <p:spPr>
          <a:xfrm>
            <a:off x="-15712" y="0"/>
            <a:ext cx="12207712" cy="686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76558"/>
      </p:ext>
    </p:extLst>
  </p:cSld>
  <p:clrMapOvr>
    <a:masterClrMapping/>
  </p:clrMapOvr>
  <p:transition spd="med">
    <p:pull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84" r="2783"/>
          <a:stretch/>
        </p:blipFill>
        <p:spPr>
          <a:xfrm>
            <a:off x="-9428" y="0"/>
            <a:ext cx="1219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72288"/>
      </p:ext>
    </p:extLst>
  </p:cSld>
  <p:clrMapOvr>
    <a:masterClrMapping/>
  </p:clrMapOvr>
  <p:transition spd="med">
    <p:pull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"/>
          <a:stretch/>
        </p:blipFill>
        <p:spPr>
          <a:xfrm>
            <a:off x="0" y="0"/>
            <a:ext cx="12192000" cy="68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14610"/>
      </p:ext>
    </p:extLst>
  </p:cSld>
  <p:clrMapOvr>
    <a:masterClrMapping/>
  </p:clrMapOvr>
  <p:transition spd="med">
    <p:pull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98"/>
          <a:stretch/>
        </p:blipFill>
        <p:spPr>
          <a:xfrm>
            <a:off x="0" y="0"/>
            <a:ext cx="12192000" cy="687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42392"/>
      </p:ext>
    </p:extLst>
  </p:cSld>
  <p:clrMapOvr>
    <a:masterClrMapping/>
  </p:clrMapOvr>
  <p:transition spd="med">
    <p:pull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61727"/>
      </p:ext>
    </p:extLst>
  </p:cSld>
  <p:clrMapOvr>
    <a:masterClrMapping/>
  </p:clrMapOvr>
  <p:transition spd="med">
    <p:pull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82199"/>
      </p:ext>
    </p:extLst>
  </p:cSld>
  <p:clrMapOvr>
    <a:masterClrMapping/>
  </p:clrMapOvr>
  <p:transition spd="med">
    <p:pull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1"/>
            <a:ext cx="12192000" cy="685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77512"/>
      </p:ext>
    </p:extLst>
  </p:cSld>
  <p:clrMapOvr>
    <a:masterClrMapping/>
  </p:clrMapOvr>
  <p:transition spd="med">
    <p:pull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68223"/>
      </p:ext>
    </p:extLst>
  </p:cSld>
  <p:clrMapOvr>
    <a:masterClrMapping/>
  </p:clrMapOvr>
  <p:transition spd="med">
    <p:pull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67428"/>
      </p:ext>
    </p:extLst>
  </p:cSld>
  <p:clrMapOvr>
    <a:masterClrMapping/>
  </p:clrMapOvr>
  <p:transition spd="med">
    <p:pull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54510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>
                <a:solidFill>
                  <a:schemeClr val="bg2"/>
                </a:solidFill>
              </a:rPr>
              <a:t>Tools needed in this part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6569" y="2516957"/>
            <a:ext cx="9115720" cy="366702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3200" dirty="0" err="1" smtClean="0"/>
              <a:t>Vscode</a:t>
            </a:r>
            <a:endParaRPr lang="en-US" sz="32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3200" dirty="0" err="1" smtClean="0"/>
              <a:t>Xampp</a:t>
            </a:r>
            <a:r>
              <a:rPr lang="en-US" sz="3200" dirty="0" smtClean="0"/>
              <a:t> or </a:t>
            </a:r>
            <a:r>
              <a:rPr lang="en-US" sz="3200" dirty="0" err="1" smtClean="0"/>
              <a:t>wampp</a:t>
            </a:r>
            <a:endParaRPr lang="en-US" sz="32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3200" dirty="0" err="1" smtClean="0"/>
              <a:t>Cmder</a:t>
            </a:r>
            <a:r>
              <a:rPr lang="en-US" sz="3200" dirty="0" smtClean="0"/>
              <a:t> (</a:t>
            </a:r>
            <a:r>
              <a:rPr lang="en-US" sz="3200" dirty="0" err="1" smtClean="0"/>
              <a:t>preferd</a:t>
            </a:r>
            <a:r>
              <a:rPr lang="en-US" sz="3200" dirty="0" smtClean="0"/>
              <a:t> than normal </a:t>
            </a:r>
            <a:r>
              <a:rPr lang="en-US" sz="3200" dirty="0" err="1" smtClean="0"/>
              <a:t>cmd</a:t>
            </a:r>
            <a:r>
              <a:rPr lang="en-US" sz="3200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3200" dirty="0" smtClean="0"/>
              <a:t>To </a:t>
            </a:r>
            <a:r>
              <a:rPr lang="en-US" sz="3200" dirty="0" err="1" smtClean="0"/>
              <a:t>consentrate</a:t>
            </a:r>
            <a:r>
              <a:rPr lang="en-US" sz="3200" dirty="0" smtClean="0"/>
              <a:t> and be calm </a:t>
            </a:r>
          </a:p>
        </p:txBody>
      </p:sp>
    </p:spTree>
    <p:extLst>
      <p:ext uri="{BB962C8B-B14F-4D97-AF65-F5344CB8AC3E}">
        <p14:creationId xmlns:p14="http://schemas.microsoft.com/office/powerpoint/2010/main" val="20333945"/>
      </p:ext>
    </p:extLst>
  </p:cSld>
  <p:clrMapOvr>
    <a:masterClrMapping/>
  </p:clrMapOvr>
  <p:transition spd="med">
    <p:pull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974"/>
          <a:stretch/>
        </p:blipFill>
        <p:spPr>
          <a:xfrm>
            <a:off x="0" y="11231"/>
            <a:ext cx="12192000" cy="68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60164"/>
      </p:ext>
    </p:extLst>
  </p:cSld>
  <p:clrMapOvr>
    <a:masterClrMapping/>
  </p:clrMapOvr>
  <p:transition spd="med">
    <p:pull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2030257" y="670965"/>
            <a:ext cx="8131485" cy="743056"/>
          </a:xfrm>
          <a:ln/>
        </p:spPr>
        <p:txBody>
          <a:bodyPr>
            <a:normAutofit/>
          </a:bodyPr>
          <a:lstStyle/>
          <a:p>
            <a:pPr rtl="0">
              <a:lnSpc>
                <a:spcPts val="4670"/>
              </a:lnSpc>
              <a:tabLst>
                <a:tab pos="0" algn="l"/>
                <a:tab pos="473774" algn="l"/>
                <a:tab pos="949229" algn="l"/>
                <a:tab pos="1424683" algn="l"/>
                <a:tab pos="1900138" algn="l"/>
                <a:tab pos="2375592" algn="l"/>
                <a:tab pos="2851048" algn="l"/>
                <a:tab pos="3326501" algn="l"/>
                <a:tab pos="3801957" algn="l"/>
                <a:tab pos="4277410" algn="l"/>
                <a:tab pos="4752866" algn="l"/>
                <a:tab pos="5228319" algn="l"/>
                <a:tab pos="5703775" algn="l"/>
                <a:tab pos="6179228" algn="l"/>
                <a:tab pos="6654684" algn="l"/>
                <a:tab pos="7130138" algn="l"/>
                <a:tab pos="7605593" algn="l"/>
                <a:tab pos="8081047" algn="l"/>
                <a:tab pos="8556502" algn="l"/>
                <a:tab pos="9031956" algn="l"/>
                <a:tab pos="9507411" algn="l"/>
              </a:tabLst>
            </a:pPr>
            <a:r>
              <a:rPr lang="en-GB" altLang="en-US" sz="3200" dirty="0">
                <a:solidFill>
                  <a:schemeClr val="bg2"/>
                </a:solidFill>
                <a:latin typeface="Verdana" panose="020B0604030504040204" pitchFamily="34" charset="0"/>
              </a:rPr>
              <a:t>Variables (I)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693808" y="1414021"/>
            <a:ext cx="10804384" cy="475431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rtlCol="0" anchor="ctr">
            <a:normAutofit/>
          </a:bodyPr>
          <a:lstStyle/>
          <a:p>
            <a:pPr marL="357851" indent="-357851" algn="l" rtl="0">
              <a:lnSpc>
                <a:spcPts val="1905"/>
              </a:lnSpc>
              <a:spcBef>
                <a:spcPts val="807"/>
              </a:spcBef>
              <a:spcAft>
                <a:spcPct val="0"/>
              </a:spcAft>
              <a:buSzPct val="31000"/>
              <a:buFont typeface="Times New Roman" panose="02020603050405020304" pitchFamily="18" charset="0"/>
              <a:buChar char="•"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905" dirty="0">
                <a:solidFill>
                  <a:schemeClr val="bg2"/>
                </a:solidFill>
                <a:latin typeface="Verdana" panose="020B0604030504040204" pitchFamily="34" charset="0"/>
              </a:rPr>
              <a:t>To use or assign variable $ must be present before the name of the variable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Pct val="31000"/>
              <a:buFont typeface="Times New Roman" panose="02020603050405020304" pitchFamily="18" charset="0"/>
              <a:buChar char="•"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905" dirty="0">
                <a:solidFill>
                  <a:schemeClr val="bg2"/>
                </a:solidFill>
                <a:latin typeface="Verdana" panose="020B0604030504040204" pitchFamily="34" charset="0"/>
              </a:rPr>
              <a:t>The assign operator is '='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Pct val="31000"/>
              <a:buFont typeface="Times New Roman" panose="02020603050405020304" pitchFamily="18" charset="0"/>
              <a:buChar char="•"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905" dirty="0">
                <a:solidFill>
                  <a:schemeClr val="bg2"/>
                </a:solidFill>
                <a:latin typeface="Verdana" panose="020B0604030504040204" pitchFamily="34" charset="0"/>
              </a:rPr>
              <a:t>There is no need to declare the type of the variable 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Pct val="31000"/>
              <a:buFont typeface="Times New Roman" panose="02020603050405020304" pitchFamily="18" charset="0"/>
              <a:buChar char="•"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905" dirty="0">
                <a:solidFill>
                  <a:schemeClr val="bg2"/>
                </a:solidFill>
                <a:latin typeface="Verdana" panose="020B0604030504040204" pitchFamily="34" charset="0"/>
              </a:rPr>
              <a:t>the current stored value produces an implicit type-casting of the variable.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Pct val="31000"/>
              <a:buFont typeface="Times New Roman" panose="02020603050405020304" pitchFamily="18" charset="0"/>
              <a:buChar char="•"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905" dirty="0">
                <a:solidFill>
                  <a:schemeClr val="bg2"/>
                </a:solidFill>
                <a:latin typeface="Verdana" panose="020B0604030504040204" pitchFamily="34" charset="0"/>
              </a:rPr>
              <a:t>A variable can be used before to be assigned 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		$A = 1;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		$B = “2”;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		$C = ($A + $B); // Integer sum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		$D = $A . $B; // String concatenation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		echo $C; // prints 3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		</a:t>
            </a:r>
            <a:r>
              <a:rPr lang="en-GB" altLang="en-US" sz="1482" dirty="0" smtClean="0">
                <a:solidFill>
                  <a:schemeClr val="bg2"/>
                </a:solidFill>
                <a:latin typeface="Verdana" panose="020B0604030504040204" pitchFamily="34" charset="0"/>
              </a:rPr>
              <a:t>echo 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$D;//  prints </a:t>
            </a:r>
            <a:r>
              <a:rPr lang="en-GB" altLang="en-US" sz="1482" dirty="0" smtClean="0">
                <a:solidFill>
                  <a:schemeClr val="bg2"/>
                </a:solidFill>
                <a:latin typeface="Verdana" panose="020B0604030504040204" pitchFamily="34" charset="0"/>
              </a:rPr>
              <a:t>12</a:t>
            </a:r>
            <a:endParaRPr lang="en-GB" altLang="en-US" sz="1482" dirty="0">
              <a:solidFill>
                <a:schemeClr val="bg2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64837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2032776" y="593889"/>
            <a:ext cx="8131485" cy="537327"/>
          </a:xfrm>
          <a:ln/>
        </p:spPr>
        <p:txBody>
          <a:bodyPr>
            <a:normAutofit fontScale="90000"/>
          </a:bodyPr>
          <a:lstStyle/>
          <a:p>
            <a:pPr>
              <a:lnSpc>
                <a:spcPts val="4670"/>
              </a:lnSpc>
              <a:tabLst>
                <a:tab pos="0" algn="l"/>
                <a:tab pos="473774" algn="l"/>
                <a:tab pos="949229" algn="l"/>
                <a:tab pos="1424683" algn="l"/>
                <a:tab pos="1900138" algn="l"/>
                <a:tab pos="2375592" algn="l"/>
                <a:tab pos="2851048" algn="l"/>
                <a:tab pos="3326501" algn="l"/>
                <a:tab pos="3801957" algn="l"/>
                <a:tab pos="4277410" algn="l"/>
                <a:tab pos="4752866" algn="l"/>
                <a:tab pos="5228319" algn="l"/>
                <a:tab pos="5703775" algn="l"/>
                <a:tab pos="6179228" algn="l"/>
                <a:tab pos="6654684" algn="l"/>
                <a:tab pos="7130138" algn="l"/>
                <a:tab pos="7605593" algn="l"/>
                <a:tab pos="8081047" algn="l"/>
                <a:tab pos="8556502" algn="l"/>
                <a:tab pos="9031956" algn="l"/>
                <a:tab pos="9507411" algn="l"/>
              </a:tabLst>
            </a:pPr>
            <a:r>
              <a:rPr lang="en-GB" altLang="en-US" sz="3600" dirty="0">
                <a:solidFill>
                  <a:schemeClr val="bg2"/>
                </a:solidFill>
                <a:latin typeface="Verdana" panose="020B0604030504040204" pitchFamily="34" charset="0"/>
              </a:rPr>
              <a:t>Variables (II)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793205" y="1206559"/>
            <a:ext cx="10610626" cy="509592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rtlCol="0" anchor="ctr">
            <a:normAutofit/>
          </a:bodyPr>
          <a:lstStyle/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Pct val="31000"/>
              <a:buFont typeface="Times New Roman" panose="02020603050405020304" pitchFamily="18" charset="0"/>
              <a:buChar char="•"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2800" dirty="0">
                <a:solidFill>
                  <a:schemeClr val="bg2"/>
                </a:solidFill>
                <a:latin typeface="Verdana" panose="020B0604030504040204" pitchFamily="34" charset="0"/>
              </a:rPr>
              <a:t>Function isset tests if a variable is assigned or not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2000" dirty="0">
                <a:solidFill>
                  <a:schemeClr val="bg2"/>
                </a:solidFill>
                <a:latin typeface="Verdana" panose="020B0604030504040204" pitchFamily="34" charset="0"/>
              </a:rPr>
              <a:t>		$A = 1;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2000" dirty="0">
                <a:solidFill>
                  <a:schemeClr val="bg2"/>
                </a:solidFill>
                <a:latin typeface="Verdana" panose="020B0604030504040204" pitchFamily="34" charset="0"/>
              </a:rPr>
              <a:t>		if (isset($A))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2000" dirty="0">
                <a:solidFill>
                  <a:schemeClr val="bg2"/>
                </a:solidFill>
                <a:latin typeface="Verdana" panose="020B0604030504040204" pitchFamily="34" charset="0"/>
              </a:rPr>
              <a:t>			print “A isset”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2000" dirty="0">
                <a:solidFill>
                  <a:schemeClr val="bg2"/>
                </a:solidFill>
                <a:latin typeface="Verdana" panose="020B0604030504040204" pitchFamily="34" charset="0"/>
              </a:rPr>
              <a:t>		if (!isset($B))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2000" dirty="0">
                <a:solidFill>
                  <a:schemeClr val="bg2"/>
                </a:solidFill>
                <a:latin typeface="Verdana" panose="020B0604030504040204" pitchFamily="34" charset="0"/>
              </a:rPr>
              <a:t>			print “B is NOT set”;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Pct val="31000"/>
              <a:buFont typeface="Times New Roman" panose="02020603050405020304" pitchFamily="18" charset="0"/>
              <a:buChar char="•"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endParaRPr lang="en-GB" altLang="en-US" sz="1905" dirty="0">
              <a:solidFill>
                <a:schemeClr val="bg2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7884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2030257" y="521373"/>
            <a:ext cx="8131485" cy="741819"/>
          </a:xfrm>
          <a:ln/>
        </p:spPr>
        <p:txBody>
          <a:bodyPr>
            <a:normAutofit/>
          </a:bodyPr>
          <a:lstStyle/>
          <a:p>
            <a:pPr rtl="0">
              <a:lnSpc>
                <a:spcPts val="4670"/>
              </a:lnSpc>
              <a:tabLst>
                <a:tab pos="0" algn="l"/>
                <a:tab pos="473774" algn="l"/>
                <a:tab pos="949229" algn="l"/>
                <a:tab pos="1424683" algn="l"/>
                <a:tab pos="1900138" algn="l"/>
                <a:tab pos="2375592" algn="l"/>
                <a:tab pos="2851048" algn="l"/>
                <a:tab pos="3326501" algn="l"/>
                <a:tab pos="3801957" algn="l"/>
                <a:tab pos="4277410" algn="l"/>
                <a:tab pos="4752866" algn="l"/>
                <a:tab pos="5228319" algn="l"/>
                <a:tab pos="5703775" algn="l"/>
                <a:tab pos="6179228" algn="l"/>
                <a:tab pos="6654684" algn="l"/>
                <a:tab pos="7130138" algn="l"/>
                <a:tab pos="7605593" algn="l"/>
                <a:tab pos="8081047" algn="l"/>
                <a:tab pos="8556502" algn="l"/>
                <a:tab pos="9031956" algn="l"/>
                <a:tab pos="9507411" algn="l"/>
              </a:tabLst>
            </a:pPr>
            <a:r>
              <a:rPr lang="en-GB" altLang="en-US" sz="3200" dirty="0">
                <a:solidFill>
                  <a:schemeClr val="bg2"/>
                </a:solidFill>
                <a:latin typeface="Verdana" panose="020B0604030504040204" pitchFamily="34" charset="0"/>
              </a:rPr>
              <a:t>Strings (I)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2030257" y="1263192"/>
            <a:ext cx="8131485" cy="495107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rtlCol="0" anchor="ctr">
            <a:normAutofit/>
          </a:bodyPr>
          <a:lstStyle/>
          <a:p>
            <a:pPr marL="357851" indent="-357851" algn="l" rtl="0">
              <a:lnSpc>
                <a:spcPts val="1905"/>
              </a:lnSpc>
              <a:spcBef>
                <a:spcPts val="807"/>
              </a:spcBef>
              <a:spcAft>
                <a:spcPct val="0"/>
              </a:spcAft>
              <a:buSzPct val="31000"/>
              <a:buFont typeface="Times New Roman" panose="02020603050405020304" pitchFamily="18" charset="0"/>
              <a:buChar char="•"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A string is a sequence of chars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$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stringTest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 = “this is a sequence of chars”;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echo $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stringTest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[0]; output: t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echo $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stringTest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; output: this is a sequence of chars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Pct val="31000"/>
              <a:buFont typeface="Times New Roman" panose="02020603050405020304" pitchFamily="18" charset="0"/>
              <a:buChar char="•"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A single quoted strings is displayed “as-is”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$age = 37;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$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stringTest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 = 'I am $age years old'; // output: I am $age years old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$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stringTest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 = “I am $age years old”; // output: I am 37 years old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Pct val="31000"/>
              <a:buFont typeface="Times New Roman" panose="02020603050405020304" pitchFamily="18" charset="0"/>
              <a:buChar char="•"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Concatenation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$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conc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 = ”is “.”a “.”composed “.”string”;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echo $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conc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; // output: is a composed string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$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newConc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 = 'Also $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conc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 '.$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conc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echo $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newConc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; // output: Also $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conc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 is a composed string</a:t>
            </a:r>
          </a:p>
        </p:txBody>
      </p:sp>
    </p:spTree>
    <p:extLst>
      <p:ext uri="{BB962C8B-B14F-4D97-AF65-F5344CB8AC3E}">
        <p14:creationId xmlns:p14="http://schemas.microsoft.com/office/powerpoint/2010/main" val="38219559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2031098" y="688157"/>
            <a:ext cx="8129804" cy="694529"/>
          </a:xfrm>
          <a:ln/>
        </p:spPr>
        <p:txBody>
          <a:bodyPr>
            <a:normAutofit/>
          </a:bodyPr>
          <a:lstStyle/>
          <a:p>
            <a:pPr>
              <a:lnSpc>
                <a:spcPts val="4670"/>
              </a:lnSpc>
              <a:tabLst>
                <a:tab pos="0" algn="l"/>
                <a:tab pos="473774" algn="l"/>
                <a:tab pos="949229" algn="l"/>
                <a:tab pos="1424683" algn="l"/>
                <a:tab pos="1900138" algn="l"/>
                <a:tab pos="2375592" algn="l"/>
                <a:tab pos="2851048" algn="l"/>
                <a:tab pos="3326501" algn="l"/>
                <a:tab pos="3801957" algn="l"/>
                <a:tab pos="4277410" algn="l"/>
                <a:tab pos="4752866" algn="l"/>
                <a:tab pos="5228319" algn="l"/>
                <a:tab pos="5703775" algn="l"/>
                <a:tab pos="6179228" algn="l"/>
                <a:tab pos="6654684" algn="l"/>
                <a:tab pos="7130138" algn="l"/>
                <a:tab pos="7605593" algn="l"/>
                <a:tab pos="8081047" algn="l"/>
                <a:tab pos="8556502" algn="l"/>
                <a:tab pos="9031956" algn="l"/>
                <a:tab pos="9507411" algn="l"/>
              </a:tabLst>
            </a:pPr>
            <a:r>
              <a:rPr lang="en-GB" altLang="en-US" sz="3200" dirty="0">
                <a:solidFill>
                  <a:schemeClr val="bg2"/>
                </a:solidFill>
                <a:latin typeface="Verdana" panose="020B0604030504040204" pitchFamily="34" charset="0"/>
              </a:rPr>
              <a:t>Strings (II)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1718608" y="1677970"/>
            <a:ext cx="8894231" cy="436567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rtlCol="0" anchor="ctr">
            <a:normAutofit/>
          </a:bodyPr>
          <a:lstStyle/>
          <a:p>
            <a:pPr marL="0" indent="0" algn="l" rtl="0">
              <a:lnSpc>
                <a:spcPts val="1905"/>
              </a:lnSpc>
              <a:spcBef>
                <a:spcPts val="807"/>
              </a:spcBef>
              <a:spcAft>
                <a:spcPct val="0"/>
              </a:spcAft>
              <a:buSzPct val="31000"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b="1" dirty="0" smtClean="0">
                <a:solidFill>
                  <a:schemeClr val="bg2"/>
                </a:solidFill>
                <a:latin typeface="Verdana" panose="020B0604030504040204" pitchFamily="34" charset="0"/>
              </a:rPr>
              <a:t>Explode </a:t>
            </a:r>
            <a:r>
              <a:rPr lang="en-GB" altLang="en-US" sz="1600" b="1" dirty="0">
                <a:solidFill>
                  <a:schemeClr val="bg2"/>
                </a:solidFill>
                <a:latin typeface="Verdana" panose="020B0604030504040204" pitchFamily="34" charset="0"/>
              </a:rPr>
              <a:t>function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$sequence = “A,B,C,D,E,F,G”;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$elements = explode (“,”,$sequence);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// Now elements is an array with all substrings between “,” char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echo $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elemets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[0]; // output: A;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echo $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elemets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[1]; // output: B;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echo $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elemets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[2]; // output: C;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echo $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elemets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[3]; // output: D;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echo $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elemets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[4]; // output: E;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echo $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elemets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[5]; // output: F;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echo $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elemets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[6]; // output: G;</a:t>
            </a:r>
          </a:p>
        </p:txBody>
      </p:sp>
    </p:spTree>
    <p:extLst>
      <p:ext uri="{BB962C8B-B14F-4D97-AF65-F5344CB8AC3E}">
        <p14:creationId xmlns:p14="http://schemas.microsoft.com/office/powerpoint/2010/main" val="141819176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2030256" y="725863"/>
            <a:ext cx="8131485" cy="840972"/>
          </a:xfrm>
          <a:ln/>
        </p:spPr>
        <p:txBody>
          <a:bodyPr>
            <a:normAutofit/>
          </a:bodyPr>
          <a:lstStyle/>
          <a:p>
            <a:pPr>
              <a:lnSpc>
                <a:spcPts val="4670"/>
              </a:lnSpc>
              <a:tabLst>
                <a:tab pos="0" algn="l"/>
                <a:tab pos="473774" algn="l"/>
                <a:tab pos="949229" algn="l"/>
                <a:tab pos="1424683" algn="l"/>
                <a:tab pos="1900138" algn="l"/>
                <a:tab pos="2375592" algn="l"/>
                <a:tab pos="2851048" algn="l"/>
                <a:tab pos="3326501" algn="l"/>
                <a:tab pos="3801957" algn="l"/>
                <a:tab pos="4277410" algn="l"/>
                <a:tab pos="4752866" algn="l"/>
                <a:tab pos="5228319" algn="l"/>
                <a:tab pos="5703775" algn="l"/>
                <a:tab pos="6179228" algn="l"/>
                <a:tab pos="6654684" algn="l"/>
                <a:tab pos="7130138" algn="l"/>
                <a:tab pos="7605593" algn="l"/>
                <a:tab pos="8081047" algn="l"/>
                <a:tab pos="8556502" algn="l"/>
                <a:tab pos="9031956" algn="l"/>
                <a:tab pos="9507411" algn="l"/>
              </a:tabLst>
            </a:pPr>
            <a:r>
              <a:rPr lang="en-GB" altLang="en-US" sz="3200" dirty="0">
                <a:solidFill>
                  <a:schemeClr val="bg2"/>
                </a:solidFill>
                <a:latin typeface="Verdana" panose="020B0604030504040204" pitchFamily="34" charset="0"/>
              </a:rPr>
              <a:t>Arrays (I)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718008" y="1887347"/>
            <a:ext cx="10755983" cy="38758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rtlCol="0" anchor="ctr">
            <a:normAutofit/>
          </a:bodyPr>
          <a:lstStyle/>
          <a:p>
            <a:pPr marL="0" indent="0" algn="l" rtl="0">
              <a:lnSpc>
                <a:spcPts val="1905"/>
              </a:lnSpc>
              <a:spcBef>
                <a:spcPts val="807"/>
              </a:spcBef>
              <a:spcAft>
                <a:spcPct val="0"/>
              </a:spcAft>
              <a:buSzPct val="31000"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Groups a set of variables, every element stored into an array as an associated key (index to retrieve the element)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$books = array( 0=&gt;”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php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 manual”,1=&gt;”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perl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 manual”,2=&gt;”C manual”);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$books = array( 0=&gt;”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php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 manual”,”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perl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 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manual”,”C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 manual”);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$books = array (“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php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 manual”,”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perl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 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manual”,”C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 manual”);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echo $books[2]; output: C manual</a:t>
            </a:r>
          </a:p>
          <a:p>
            <a:pPr marL="357851" indent="-357851" algn="l" rtl="0">
              <a:lnSpc>
                <a:spcPts val="1905"/>
              </a:lnSpc>
              <a:spcBef>
                <a:spcPts val="807"/>
              </a:spcBef>
              <a:spcAft>
                <a:spcPct val="0"/>
              </a:spcAft>
              <a:buSzPct val="31000"/>
              <a:buFont typeface="Times New Roman" panose="02020603050405020304" pitchFamily="18" charset="0"/>
              <a:buChar char="•"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Arrays with PHP are associative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$books = array( “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php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 manual”=&gt;1,”perl manual”=&gt;1,”C manual”=&gt;1); // HASH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echo $books[“</a:t>
            </a:r>
            <a:r>
              <a:rPr lang="en-GB" altLang="en-US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perl</a:t>
            </a: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 manual”]; output: 1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600" dirty="0">
                <a:solidFill>
                  <a:schemeClr val="bg2"/>
                </a:solidFill>
                <a:latin typeface="Verdana" panose="020B0604030504040204" pitchFamily="34" charset="0"/>
              </a:rPr>
              <a:t>	$books[“lisp manual”] = 1; // Add a new element</a:t>
            </a:r>
          </a:p>
        </p:txBody>
      </p:sp>
    </p:spTree>
    <p:extLst>
      <p:ext uri="{BB962C8B-B14F-4D97-AF65-F5344CB8AC3E}">
        <p14:creationId xmlns:p14="http://schemas.microsoft.com/office/powerpoint/2010/main" val="343469620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subTitle"/>
          </p:nvPr>
        </p:nvSpPr>
        <p:spPr>
          <a:xfrm>
            <a:off x="2032779" y="1110521"/>
            <a:ext cx="8129804" cy="5184661"/>
          </a:xfrm>
          <a:ln/>
        </p:spPr>
        <p:txBody>
          <a:bodyPr>
            <a:normAutofit lnSpcReduction="10000"/>
          </a:bodyPr>
          <a:lstStyle/>
          <a:p>
            <a:pPr marL="357851" indent="-357851" algn="l" rtl="0">
              <a:lnSpc>
                <a:spcPts val="1905"/>
              </a:lnSpc>
              <a:spcBef>
                <a:spcPts val="807"/>
              </a:spcBef>
              <a:buSzPct val="31000"/>
              <a:buFont typeface="Times New Roman" panose="02020603050405020304" pitchFamily="18" charset="0"/>
              <a:buChar char="•"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905" dirty="0">
                <a:solidFill>
                  <a:schemeClr val="bg2"/>
                </a:solidFill>
                <a:latin typeface="Verdana" panose="020B0604030504040204" pitchFamily="34" charset="0"/>
              </a:rPr>
              <a:t>Working on an arrays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$books = array( ”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php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 manual”,”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perl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 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manual”,”C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 manual”);</a:t>
            </a:r>
          </a:p>
          <a:p>
            <a:pPr marL="357851" indent="-357851" algn="l" rtl="0">
              <a:lnSpc>
                <a:spcPts val="1905"/>
              </a:lnSpc>
              <a:spcBef>
                <a:spcPts val="807"/>
              </a:spcBef>
              <a:buSzPct val="31000"/>
              <a:buFont typeface="Times New Roman" panose="02020603050405020304" pitchFamily="18" charset="0"/>
              <a:buChar char="•"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905" dirty="0">
                <a:solidFill>
                  <a:schemeClr val="bg2"/>
                </a:solidFill>
                <a:latin typeface="Verdana" panose="020B0604030504040204" pitchFamily="34" charset="0"/>
              </a:rPr>
              <a:t>Common loop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for ($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i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=0; $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i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 &lt; count($books); $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i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++)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	  print ($i+1).”-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st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 book of my library: $books[$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i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]”;</a:t>
            </a:r>
          </a:p>
          <a:p>
            <a:pPr marL="357851" indent="-357851" algn="l" rtl="0">
              <a:lnSpc>
                <a:spcPts val="1905"/>
              </a:lnSpc>
              <a:spcBef>
                <a:spcPts val="807"/>
              </a:spcBef>
              <a:buSzPct val="31000"/>
              <a:buFont typeface="Times New Roman" panose="02020603050405020304" pitchFamily="18" charset="0"/>
              <a:buChar char="•"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905" dirty="0">
                <a:solidFill>
                  <a:schemeClr val="bg2"/>
                </a:solidFill>
                <a:latin typeface="Verdana" panose="020B0604030504040204" pitchFamily="34" charset="0"/>
              </a:rPr>
              <a:t>each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$books = array( “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php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 manual”=&gt;1,”perl manual”=&gt;2,”C manual”=&gt;3);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while ($item = each( $books )) // Retrieve items one by one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	  print $item[“value”].”-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st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 book of my library: ”.$item[“key”];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// </a:t>
            </a:r>
            <a:r>
              <a:rPr lang="en-GB" altLang="en-US" sz="1482" b="1" dirty="0">
                <a:solidFill>
                  <a:schemeClr val="bg2"/>
                </a:solidFill>
                <a:latin typeface="Verdana" panose="020B0604030504040204" pitchFamily="34" charset="0"/>
              </a:rPr>
              <a:t>each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 retrieve an array of two elements with key and value of current element</a:t>
            </a:r>
          </a:p>
          <a:p>
            <a:pPr marL="357851" indent="-357851" algn="l" rtl="0">
              <a:lnSpc>
                <a:spcPts val="1905"/>
              </a:lnSpc>
              <a:spcBef>
                <a:spcPts val="807"/>
              </a:spcBef>
              <a:buSzPct val="31000"/>
              <a:buFont typeface="Times New Roman" panose="02020603050405020304" pitchFamily="18" charset="0"/>
              <a:buChar char="•"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905" dirty="0">
                <a:solidFill>
                  <a:schemeClr val="bg2"/>
                </a:solidFill>
                <a:latin typeface="Verdana" panose="020B0604030504040204" pitchFamily="34" charset="0"/>
              </a:rPr>
              <a:t>each and list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while ( list($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value,$key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) = each( $books ))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	  print “$value-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st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 book of my library: $key”;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// </a:t>
            </a:r>
            <a:r>
              <a:rPr lang="en-GB" altLang="en-US" sz="1482" b="1" dirty="0">
                <a:solidFill>
                  <a:schemeClr val="bg2"/>
                </a:solidFill>
                <a:latin typeface="Verdana" panose="020B0604030504040204" pitchFamily="34" charset="0"/>
              </a:rPr>
              <a:t>list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 collect the two element retrieved by </a:t>
            </a:r>
            <a:r>
              <a:rPr lang="en-GB" altLang="en-US" sz="1482" b="1" dirty="0">
                <a:solidFill>
                  <a:schemeClr val="bg2"/>
                </a:solidFill>
                <a:latin typeface="Verdana" panose="020B0604030504040204" pitchFamily="34" charset="0"/>
              </a:rPr>
              <a:t>each and store them in two different // variables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032779" y="238569"/>
            <a:ext cx="8129804" cy="87195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rtlCol="0" anchor="ctr">
            <a:normAutofit/>
          </a:bodyPr>
          <a:lstStyle/>
          <a:p>
            <a:pPr rtl="0">
              <a:lnSpc>
                <a:spcPts val="4670"/>
              </a:lnSpc>
              <a:tabLst>
                <a:tab pos="0" algn="l"/>
                <a:tab pos="473774" algn="l"/>
                <a:tab pos="949229" algn="l"/>
                <a:tab pos="1424683" algn="l"/>
                <a:tab pos="1900138" algn="l"/>
                <a:tab pos="2375592" algn="l"/>
                <a:tab pos="2851048" algn="l"/>
                <a:tab pos="3326501" algn="l"/>
                <a:tab pos="3801957" algn="l"/>
                <a:tab pos="4277410" algn="l"/>
                <a:tab pos="4752866" algn="l"/>
                <a:tab pos="5228319" algn="l"/>
                <a:tab pos="5703775" algn="l"/>
                <a:tab pos="6179228" algn="l"/>
                <a:tab pos="6654684" algn="l"/>
                <a:tab pos="7130138" algn="l"/>
                <a:tab pos="7605593" algn="l"/>
                <a:tab pos="8081047" algn="l"/>
                <a:tab pos="8556502" algn="l"/>
                <a:tab pos="9031956" algn="l"/>
                <a:tab pos="9507411" algn="l"/>
              </a:tabLst>
            </a:pPr>
            <a:r>
              <a:rPr lang="en-GB" altLang="en-US" dirty="0">
                <a:solidFill>
                  <a:schemeClr val="bg2"/>
                </a:solidFill>
                <a:latin typeface="Verdana" panose="020B0604030504040204" pitchFamily="34" charset="0"/>
              </a:rPr>
              <a:t>Arrays (II)</a:t>
            </a:r>
          </a:p>
        </p:txBody>
      </p:sp>
    </p:spTree>
    <p:extLst>
      <p:ext uri="{BB962C8B-B14F-4D97-AF65-F5344CB8AC3E}">
        <p14:creationId xmlns:p14="http://schemas.microsoft.com/office/powerpoint/2010/main" val="342624473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2019338" y="23522"/>
            <a:ext cx="8131485" cy="831630"/>
          </a:xfrm>
          <a:ln/>
        </p:spPr>
        <p:txBody>
          <a:bodyPr/>
          <a:lstStyle/>
          <a:p>
            <a:pPr rtl="0">
              <a:lnSpc>
                <a:spcPts val="3824"/>
              </a:lnSpc>
              <a:buSzPct val="36000"/>
              <a:tabLst>
                <a:tab pos="0" algn="l"/>
                <a:tab pos="473774" algn="l"/>
                <a:tab pos="949229" algn="l"/>
                <a:tab pos="1424683" algn="l"/>
                <a:tab pos="1900138" algn="l"/>
                <a:tab pos="2375592" algn="l"/>
                <a:tab pos="2851048" algn="l"/>
                <a:tab pos="3326501" algn="l"/>
                <a:tab pos="3801957" algn="l"/>
                <a:tab pos="4277410" algn="l"/>
                <a:tab pos="4752866" algn="l"/>
                <a:tab pos="5228319" algn="l"/>
                <a:tab pos="5703775" algn="l"/>
                <a:tab pos="6179228" algn="l"/>
                <a:tab pos="6654684" algn="l"/>
                <a:tab pos="7130138" algn="l"/>
                <a:tab pos="7605593" algn="l"/>
                <a:tab pos="8081047" algn="l"/>
                <a:tab pos="8556502" algn="l"/>
                <a:tab pos="9031956" algn="l"/>
                <a:tab pos="9507411" algn="l"/>
              </a:tabLst>
            </a:pPr>
            <a:r>
              <a:rPr lang="en-GB" altLang="en-US" sz="3810" dirty="0">
                <a:solidFill>
                  <a:schemeClr val="bg2"/>
                </a:solidFill>
                <a:latin typeface="Verdana" panose="020B0604030504040204" pitchFamily="34" charset="0"/>
              </a:rPr>
              <a:t>Arrays (III)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1513640" y="888752"/>
            <a:ext cx="9136160" cy="593060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rtlCol="0" anchor="ctr">
            <a:normAutofit/>
          </a:bodyPr>
          <a:lstStyle/>
          <a:p>
            <a:pPr marL="357851" indent="-357851" algn="l" rtl="0">
              <a:lnSpc>
                <a:spcPts val="1905"/>
              </a:lnSpc>
              <a:spcBef>
                <a:spcPts val="807"/>
              </a:spcBef>
              <a:spcAft>
                <a:spcPct val="0"/>
              </a:spcAft>
              <a:buSzPct val="31000"/>
              <a:buFont typeface="Times New Roman" panose="02020603050405020304" pitchFamily="18" charset="0"/>
              <a:buChar char="•"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905" dirty="0">
                <a:solidFill>
                  <a:schemeClr val="bg2"/>
                </a:solidFill>
                <a:latin typeface="Verdana" panose="020B0604030504040204" pitchFamily="34" charset="0"/>
              </a:rPr>
              <a:t>Multidimensional arrays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$books = array( array(“title”=&gt;“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php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 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manual”,”editor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”=&gt;”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X”,”author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”=&gt;”A”),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				 array(“title”=&gt;“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perl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 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manual”,”editor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”=&gt;”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Y”,”author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”=&gt;”B”),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				 array(“title=&gt;“C 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manual”,”editor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”=&gt;”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Z”,author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=&gt;”C”));</a:t>
            </a:r>
          </a:p>
          <a:p>
            <a:pPr marL="357851" indent="-357851" algn="l" rtl="0">
              <a:lnSpc>
                <a:spcPts val="1905"/>
              </a:lnSpc>
              <a:spcBef>
                <a:spcPts val="807"/>
              </a:spcBef>
              <a:spcAft>
                <a:spcPct val="0"/>
              </a:spcAft>
              <a:buSzPct val="31000"/>
              <a:buFont typeface="Times New Roman" panose="02020603050405020304" pitchFamily="18" charset="0"/>
              <a:buChar char="•"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905" dirty="0">
                <a:solidFill>
                  <a:schemeClr val="bg2"/>
                </a:solidFill>
                <a:latin typeface="Verdana" panose="020B0604030504040204" pitchFamily="34" charset="0"/>
              </a:rPr>
              <a:t>Common loop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for ($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i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=0; $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i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 &lt; count($books); $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i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++ )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	  print “$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i-st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 book, title: ”.$books[$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i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][“title”].” author: “.$books[$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i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][“author”].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				“ editor: “.$books[$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i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][“editor”]; 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// Add .”\n” for text new page or “.&lt;BR&gt;” for HTML new page;</a:t>
            </a:r>
          </a:p>
          <a:p>
            <a:pPr marL="357851" indent="-357851" algn="l" rtl="0">
              <a:lnSpc>
                <a:spcPts val="1905"/>
              </a:lnSpc>
              <a:spcBef>
                <a:spcPts val="807"/>
              </a:spcBef>
              <a:spcAft>
                <a:spcPct val="0"/>
              </a:spcAft>
              <a:buSzPct val="31000"/>
              <a:buFont typeface="Times New Roman" panose="02020603050405020304" pitchFamily="18" charset="0"/>
              <a:buChar char="•"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905" dirty="0">
                <a:solidFill>
                  <a:schemeClr val="bg2"/>
                </a:solidFill>
                <a:latin typeface="Verdana" panose="020B0604030504040204" pitchFamily="34" charset="0"/>
              </a:rPr>
              <a:t>Use list and each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for ($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i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=0; $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i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 &lt; count($books); $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i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++)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{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   print “$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i-st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 book is: “;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	  while ( list($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key,$value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) = each( $books[$</a:t>
            </a:r>
            <a:r>
              <a:rPr lang="en-GB" altLang="en-US" sz="1482" dirty="0" err="1">
                <a:solidFill>
                  <a:schemeClr val="bg2"/>
                </a:solidFill>
                <a:latin typeface="Verdana" panose="020B0604030504040204" pitchFamily="34" charset="0"/>
              </a:rPr>
              <a:t>i</a:t>
            </a: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] ))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		print “$key: $value ”;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	 print “&lt;BR&gt;”; // or “\n”</a:t>
            </a:r>
          </a:p>
          <a:p>
            <a:pPr marL="357851" indent="-357851" algn="l" rtl="0">
              <a:lnSpc>
                <a:spcPct val="106000"/>
              </a:lnSpc>
              <a:spcBef>
                <a:spcPts val="807"/>
              </a:spcBef>
              <a:spcAft>
                <a:spcPct val="0"/>
              </a:spcAft>
              <a:buSzTx/>
              <a:buNone/>
              <a:tabLst>
                <a:tab pos="468735" algn="l"/>
                <a:tab pos="944189" algn="l"/>
                <a:tab pos="1419644" algn="l"/>
                <a:tab pos="1895098" algn="l"/>
                <a:tab pos="2370553" algn="l"/>
                <a:tab pos="2846007" algn="l"/>
                <a:tab pos="3321462" algn="l"/>
                <a:tab pos="3796916" algn="l"/>
                <a:tab pos="4272371" algn="l"/>
                <a:tab pos="4747825" algn="l"/>
                <a:tab pos="5223280" algn="l"/>
                <a:tab pos="5698734" algn="l"/>
                <a:tab pos="6174189" algn="l"/>
                <a:tab pos="6649643" algn="l"/>
                <a:tab pos="7125098" algn="l"/>
                <a:tab pos="7600552" algn="l"/>
                <a:tab pos="8076007" algn="l"/>
                <a:tab pos="8551461" algn="l"/>
                <a:tab pos="9026916" algn="l"/>
                <a:tab pos="9502370" algn="l"/>
              </a:tabLst>
            </a:pPr>
            <a:r>
              <a:rPr lang="en-GB" altLang="en-US" sz="1482" dirty="0">
                <a:solidFill>
                  <a:schemeClr val="bg2"/>
                </a:solidFill>
                <a:latin typeface="Verdana" panose="020B0604030504040204" pitchFamily="34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24433801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4D7BA76-647D-D5D2-A219-CA9A9EDF7E3D}"/>
              </a:ext>
            </a:extLst>
          </p:cNvPr>
          <p:cNvGrpSpPr/>
          <p:nvPr/>
        </p:nvGrpSpPr>
        <p:grpSpPr>
          <a:xfrm>
            <a:off x="10156853" y="531043"/>
            <a:ext cx="1026962" cy="1239036"/>
            <a:chOff x="9017369" y="868061"/>
            <a:chExt cx="1828607" cy="1736149"/>
          </a:xfrm>
        </p:grpSpPr>
        <p:sp>
          <p:nvSpPr>
            <p:cNvPr id="7" name="Freeform 7"/>
            <p:cNvSpPr/>
            <p:nvPr/>
          </p:nvSpPr>
          <p:spPr>
            <a:xfrm rot="-370152">
              <a:off x="9017369" y="868061"/>
              <a:ext cx="1828607" cy="1736149"/>
            </a:xfrm>
            <a:custGeom>
              <a:avLst/>
              <a:gdLst/>
              <a:ahLst/>
              <a:cxnLst/>
              <a:rect l="l" t="t" r="r" b="b"/>
              <a:pathLst>
                <a:path w="2742910" h="2604224">
                  <a:moveTo>
                    <a:pt x="0" y="0"/>
                  </a:moveTo>
                  <a:lnTo>
                    <a:pt x="2742911" y="0"/>
                  </a:lnTo>
                  <a:lnTo>
                    <a:pt x="2742911" y="2604224"/>
                  </a:lnTo>
                  <a:lnTo>
                    <a:pt x="0" y="2604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sp>
          <p:nvSpPr>
            <p:cNvPr id="8" name="Freeform 8"/>
            <p:cNvSpPr/>
            <p:nvPr/>
          </p:nvSpPr>
          <p:spPr>
            <a:xfrm rot="620716">
              <a:off x="9540792" y="1036843"/>
              <a:ext cx="781762" cy="1116803"/>
            </a:xfrm>
            <a:custGeom>
              <a:avLst/>
              <a:gdLst/>
              <a:ahLst/>
              <a:cxnLst/>
              <a:rect l="l" t="t" r="r" b="b"/>
              <a:pathLst>
                <a:path w="1172643" h="1675204">
                  <a:moveTo>
                    <a:pt x="0" y="0"/>
                  </a:moveTo>
                  <a:lnTo>
                    <a:pt x="1172643" y="0"/>
                  </a:lnTo>
                  <a:lnTo>
                    <a:pt x="1172643" y="1675204"/>
                  </a:lnTo>
                  <a:lnTo>
                    <a:pt x="0" y="1675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133" y="1564660"/>
            <a:ext cx="3839602" cy="47622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3487613" y="531043"/>
            <a:ext cx="5216773" cy="12390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4" b="1" i="0" u="none" strike="noStrike" kern="1200" cap="none" spc="0" normalizeH="0" baseline="0" noProof="0" dirty="0">
                <a:ln w="9525">
                  <a:solidFill>
                    <a:prstClr val="white">
                      <a:lumMod val="75000"/>
                    </a:prstClr>
                  </a:solidFill>
                  <a:prstDash val="solid"/>
                </a:ln>
                <a:solidFill>
                  <a:prstClr val="black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llpoint"/>
                <a:ea typeface="+mn-ea"/>
                <a:cs typeface="+mn-cs"/>
              </a:rPr>
              <a:t>Example</a:t>
            </a:r>
            <a:endParaRPr kumimoji="0" lang="en-US" sz="12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</a:prstClr>
                </a:solidFill>
              </a:ln>
              <a:solidFill>
                <a:prstClr val="black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2EAAB6-B335-BB67-7973-75A39F82B769}"/>
              </a:ext>
            </a:extLst>
          </p:cNvPr>
          <p:cNvSpPr/>
          <p:nvPr/>
        </p:nvSpPr>
        <p:spPr>
          <a:xfrm>
            <a:off x="1051265" y="2213716"/>
            <a:ext cx="5898175" cy="34641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ts val="350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+mn-cs"/>
              </a:rPr>
              <a:t>Lets create our first task </a:t>
            </a:r>
            <a:b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+mn-cs"/>
              </a:rPr>
              <a:t/>
            </a:r>
            <a:b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+mn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kk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263600"/>
      </p:ext>
    </p:extLst>
  </p:cSld>
  <p:clrMapOvr>
    <a:masterClrMapping/>
  </p:clrMapOvr>
  <p:transition spd="med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CE3A-5785-426C-AB32-3F601A2B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accent2"/>
                </a:solidFill>
              </a:rPr>
              <a:t>The End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A9555-72D3-F9DF-3FC3-E5E93E2BAF86}"/>
              </a:ext>
            </a:extLst>
          </p:cNvPr>
          <p:cNvSpPr txBox="1"/>
          <p:nvPr/>
        </p:nvSpPr>
        <p:spPr>
          <a:xfrm>
            <a:off x="3514819" y="2569779"/>
            <a:ext cx="51623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the end I hope you understood  all I said contact on :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6FA61-E3A5-5C1B-8A13-C36D5DE1425F}"/>
              </a:ext>
            </a:extLst>
          </p:cNvPr>
          <p:cNvSpPr txBox="1"/>
          <p:nvPr/>
        </p:nvSpPr>
        <p:spPr>
          <a:xfrm>
            <a:off x="1040524" y="5024709"/>
            <a:ext cx="3988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https://www.facebook.com/abobakr143</a:t>
            </a:r>
            <a:endParaRPr lang="ar-E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5388BC-4B3C-F6A3-CC25-E3D2E183E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827" y="3429000"/>
            <a:ext cx="1306067" cy="13060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BDD4BF-2D53-6D1E-BBE4-2F7D234BD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147" y="3428999"/>
            <a:ext cx="1306068" cy="13060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FC02C1-C499-A67E-826C-79EB1128F33C}"/>
              </a:ext>
            </a:extLst>
          </p:cNvPr>
          <p:cNvSpPr txBox="1"/>
          <p:nvPr/>
        </p:nvSpPr>
        <p:spPr>
          <a:xfrm>
            <a:off x="7237767" y="5022207"/>
            <a:ext cx="2878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https://wa.me/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201113284597</a:t>
            </a:r>
            <a:endParaRPr lang="ar-E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75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n on Inspirational Quotes">
            <a:extLst>
              <a:ext uri="{FF2B5EF4-FFF2-40B4-BE49-F238E27FC236}">
                <a16:creationId xmlns:a16="http://schemas.microsoft.com/office/drawing/2014/main" id="{1BCF02A4-33D3-4D69-ACD1-ECB3106AD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742950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94441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odern Web Development - Full stack comic">
            <a:extLst>
              <a:ext uri="{FF2B5EF4-FFF2-40B4-BE49-F238E27FC236}">
                <a16:creationId xmlns:a16="http://schemas.microsoft.com/office/drawing/2014/main" id="{F8989F1C-EC5A-497A-8D8B-C19F565BF18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358935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and internet communication concept isolated on white background">
            <a:extLst>
              <a:ext uri="{FF2B5EF4-FFF2-40B4-BE49-F238E27FC236}">
                <a16:creationId xmlns:a16="http://schemas.microsoft.com/office/drawing/2014/main" id="{A3058872-8C74-4045-B3DB-F2B54E191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376846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3A4F9-5881-44D3-9C4B-BF3E8A2B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1679904"/>
            <a:ext cx="8596668" cy="660400"/>
          </a:xfrm>
        </p:spPr>
        <p:txBody>
          <a:bodyPr>
            <a:noAutofit/>
          </a:bodyPr>
          <a:lstStyle/>
          <a:p>
            <a:pPr marL="0" marR="0" algn="ct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Back-end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C8DC8-2B01-FF21-E538-4DDB318B087A}"/>
              </a:ext>
            </a:extLst>
          </p:cNvPr>
          <p:cNvSpPr txBox="1"/>
          <p:nvPr/>
        </p:nvSpPr>
        <p:spPr>
          <a:xfrm>
            <a:off x="1797666" y="3087076"/>
            <a:ext cx="8596668" cy="19705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</a:rPr>
              <a:t>What is </a:t>
            </a:r>
            <a:r>
              <a:rPr lang="en-US" sz="2800" dirty="0" smtClean="0">
                <a:solidFill>
                  <a:schemeClr val="bg1"/>
                </a:solidFill>
              </a:rPr>
              <a:t>use of back end </a:t>
            </a:r>
            <a:r>
              <a:rPr lang="en-US" sz="2800" dirty="0">
                <a:solidFill>
                  <a:schemeClr val="bg1"/>
                </a:solidFill>
              </a:rPr>
              <a:t>?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bg1"/>
                </a:solidFill>
              </a:rPr>
              <a:t>What I need to run the code </a:t>
            </a:r>
            <a:r>
              <a:rPr lang="en-US" sz="2800" dirty="0">
                <a:solidFill>
                  <a:schemeClr val="bg1"/>
                </a:solidFill>
              </a:rPr>
              <a:t>?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bg1"/>
                </a:solidFill>
              </a:rPr>
              <a:t>Is there any other languages like </a:t>
            </a:r>
            <a:r>
              <a:rPr lang="en-US" sz="2800" dirty="0" err="1" smtClean="0">
                <a:solidFill>
                  <a:schemeClr val="bg1"/>
                </a:solidFill>
              </a:rPr>
              <a:t>php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39109122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1308466" y="1182493"/>
            <a:ext cx="9641297" cy="1018116"/>
          </a:xfrm>
          <a:ln/>
        </p:spPr>
        <p:txBody>
          <a:bodyPr>
            <a:normAutofit/>
          </a:bodyPr>
          <a:lstStyle/>
          <a:p>
            <a:pPr rtl="0">
              <a:tabLst>
                <a:tab pos="0" algn="l"/>
                <a:tab pos="526376" algn="l"/>
                <a:tab pos="1054620" algn="l"/>
                <a:tab pos="1582862" algn="l"/>
                <a:tab pos="2111105" algn="l"/>
                <a:tab pos="2639348" algn="l"/>
                <a:tab pos="3167591" algn="l"/>
                <a:tab pos="3695833" algn="l"/>
                <a:tab pos="4224077" algn="l"/>
                <a:tab pos="4752319" algn="l"/>
                <a:tab pos="5280562" algn="l"/>
                <a:tab pos="5808805" algn="l"/>
                <a:tab pos="6337048" algn="l"/>
                <a:tab pos="6865290" algn="l"/>
                <a:tab pos="7393534" algn="l"/>
                <a:tab pos="7921776" algn="l"/>
                <a:tab pos="8450020" algn="l"/>
                <a:tab pos="8978262" algn="l"/>
                <a:tab pos="9506505" algn="l"/>
                <a:tab pos="10034748" algn="l"/>
                <a:tab pos="10562991" algn="l"/>
              </a:tabLst>
            </a:pPr>
            <a:r>
              <a:rPr lang="en-GB" b="1" dirty="0">
                <a:solidFill>
                  <a:schemeClr val="accent2"/>
                </a:solidFill>
              </a:rPr>
              <a:t>Alternatives to PHP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50668" y="2630657"/>
            <a:ext cx="9641297" cy="2982351"/>
          </a:xfrm>
          <a:ln/>
        </p:spPr>
        <p:txBody>
          <a:bodyPr>
            <a:noAutofit/>
          </a:bodyPr>
          <a:lstStyle/>
          <a:p>
            <a:pPr algn="l" rtl="0">
              <a:buFont typeface="Wingdings" pitchFamily="2" charset="2"/>
              <a:buChar char="Ø"/>
            </a:pPr>
            <a:r>
              <a:rPr lang="it-IT" sz="2800" dirty="0">
                <a:solidFill>
                  <a:schemeClr val="bg1"/>
                </a:solidFill>
              </a:rPr>
              <a:t>Practical extraction and Report Language (Perl)</a:t>
            </a:r>
          </a:p>
          <a:p>
            <a:pPr algn="l" rtl="0">
              <a:buFont typeface="Wingdings" pitchFamily="2" charset="2"/>
              <a:buChar char="Ø"/>
            </a:pPr>
            <a:r>
              <a:rPr lang="it-IT" sz="2800" dirty="0">
                <a:solidFill>
                  <a:schemeClr val="bg1"/>
                </a:solidFill>
              </a:rPr>
              <a:t>Active Server Pages (ASP)</a:t>
            </a:r>
          </a:p>
          <a:p>
            <a:pPr algn="l" rtl="0">
              <a:buFont typeface="Wingdings" pitchFamily="2" charset="2"/>
              <a:buChar char="Ø"/>
            </a:pPr>
            <a:r>
              <a:rPr lang="it-IT" sz="2800" dirty="0">
                <a:solidFill>
                  <a:schemeClr val="bg1"/>
                </a:solidFill>
              </a:rPr>
              <a:t>Java server pages (JSP)</a:t>
            </a:r>
          </a:p>
          <a:p>
            <a:pPr algn="l" rtl="0">
              <a:buFont typeface="Wingdings" pitchFamily="2" charset="2"/>
              <a:buChar char="Ø"/>
            </a:pPr>
            <a:r>
              <a:rPr lang="it-IT" sz="2800" dirty="0">
                <a:solidFill>
                  <a:schemeClr val="bg1"/>
                </a:solidFill>
              </a:rPr>
              <a:t>Ruby </a:t>
            </a:r>
            <a:endParaRPr lang="it-IT" sz="2800" dirty="0" smtClean="0">
              <a:solidFill>
                <a:schemeClr val="bg1"/>
              </a:solidFill>
            </a:endParaRPr>
          </a:p>
          <a:p>
            <a:pPr algn="l" rtl="0">
              <a:buFont typeface="Wingdings" pitchFamily="2" charset="2"/>
              <a:buChar char="Ø"/>
            </a:pPr>
            <a:r>
              <a:rPr lang="it-IT" sz="2800" dirty="0" smtClean="0">
                <a:solidFill>
                  <a:schemeClr val="bg1"/>
                </a:solidFill>
              </a:rPr>
              <a:t>Django</a:t>
            </a:r>
            <a:endParaRPr lang="it-I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29300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rtl="0">
              <a:tabLst>
                <a:tab pos="0" algn="l"/>
                <a:tab pos="526376" algn="l"/>
                <a:tab pos="1054620" algn="l"/>
                <a:tab pos="1582862" algn="l"/>
                <a:tab pos="2111105" algn="l"/>
                <a:tab pos="2639348" algn="l"/>
                <a:tab pos="3167591" algn="l"/>
                <a:tab pos="3695833" algn="l"/>
                <a:tab pos="4224077" algn="l"/>
                <a:tab pos="4752319" algn="l"/>
                <a:tab pos="5280562" algn="l"/>
                <a:tab pos="5808805" algn="l"/>
                <a:tab pos="6337048" algn="l"/>
                <a:tab pos="6865290" algn="l"/>
                <a:tab pos="7393534" algn="l"/>
                <a:tab pos="7921776" algn="l"/>
                <a:tab pos="8450020" algn="l"/>
                <a:tab pos="8978262" algn="l"/>
                <a:tab pos="9506505" algn="l"/>
                <a:tab pos="10034748" algn="l"/>
                <a:tab pos="10562991" algn="l"/>
              </a:tabLst>
            </a:pPr>
            <a:r>
              <a:rPr lang="en-GB" dirty="0">
                <a:solidFill>
                  <a:schemeClr val="bg1"/>
                </a:solidFill>
              </a:rPr>
              <a:t>PHP History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074006" y="2672862"/>
            <a:ext cx="10039472" cy="3565722"/>
          </a:xfrm>
          <a:ln/>
        </p:spPr>
        <p:txBody>
          <a:bodyPr>
            <a:normAutofit/>
          </a:bodyPr>
          <a:lstStyle/>
          <a:p>
            <a:pPr algn="l" rtl="0">
              <a:buSzTx/>
              <a:tabLst>
                <a:tab pos="524510" algn="l"/>
                <a:tab pos="1052753" algn="l"/>
                <a:tab pos="1580996" algn="l"/>
                <a:tab pos="2109238" algn="l"/>
                <a:tab pos="2637482" algn="l"/>
                <a:tab pos="3165724" algn="l"/>
                <a:tab pos="3693967" algn="l"/>
                <a:tab pos="4222210" algn="l"/>
                <a:tab pos="4750453" algn="l"/>
                <a:tab pos="5278695" algn="l"/>
                <a:tab pos="5806939" algn="l"/>
                <a:tab pos="6335181" algn="l"/>
                <a:tab pos="6863424" algn="l"/>
                <a:tab pos="7391667" algn="l"/>
                <a:tab pos="7919910" algn="l"/>
                <a:tab pos="8450020" algn="l"/>
                <a:tab pos="8976396" algn="l"/>
                <a:tab pos="9504638" algn="l"/>
                <a:tab pos="10032882" algn="l"/>
                <a:tab pos="10561124" algn="l"/>
              </a:tabLst>
            </a:pPr>
            <a:r>
              <a:rPr lang="en-GB" dirty="0">
                <a:solidFill>
                  <a:schemeClr val="bg1"/>
                </a:solidFill>
              </a:rPr>
              <a:t>1994: Created by </a:t>
            </a:r>
            <a:r>
              <a:rPr lang="en-GB" dirty="0" err="1">
                <a:solidFill>
                  <a:schemeClr val="bg1"/>
                </a:solidFill>
              </a:rPr>
              <a:t>Rasmis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Lesdorf</a:t>
            </a:r>
            <a:r>
              <a:rPr lang="en-GB" dirty="0">
                <a:solidFill>
                  <a:schemeClr val="bg1"/>
                </a:solidFill>
              </a:rPr>
              <a:t>, software engineer (part of Apache Team)</a:t>
            </a:r>
          </a:p>
          <a:p>
            <a:pPr algn="l" rtl="0">
              <a:buSzTx/>
              <a:tabLst>
                <a:tab pos="524510" algn="l"/>
                <a:tab pos="1052753" algn="l"/>
                <a:tab pos="1580996" algn="l"/>
                <a:tab pos="2109238" algn="l"/>
                <a:tab pos="2637482" algn="l"/>
                <a:tab pos="3165724" algn="l"/>
                <a:tab pos="3693967" algn="l"/>
                <a:tab pos="4222210" algn="l"/>
                <a:tab pos="4750453" algn="l"/>
                <a:tab pos="5278695" algn="l"/>
                <a:tab pos="5806939" algn="l"/>
                <a:tab pos="6335181" algn="l"/>
                <a:tab pos="6863424" algn="l"/>
                <a:tab pos="7391667" algn="l"/>
                <a:tab pos="7919910" algn="l"/>
                <a:tab pos="8450020" algn="l"/>
                <a:tab pos="8976396" algn="l"/>
                <a:tab pos="9504638" algn="l"/>
                <a:tab pos="10032882" algn="l"/>
                <a:tab pos="10561124" algn="l"/>
              </a:tabLst>
            </a:pPr>
            <a:r>
              <a:rPr lang="en-GB" dirty="0">
                <a:solidFill>
                  <a:schemeClr val="bg1"/>
                </a:solidFill>
              </a:rPr>
              <a:t>1995: Called Personal Home Page Tool, then released as version 2 with name PHP/FI (Form Interpreter, to </a:t>
            </a:r>
            <a:r>
              <a:rPr lang="en-GB" dirty="0" smtClean="0">
                <a:solidFill>
                  <a:schemeClr val="bg1"/>
                </a:solidFill>
              </a:rPr>
              <a:t>analyse </a:t>
            </a:r>
            <a:r>
              <a:rPr lang="en-GB" dirty="0">
                <a:solidFill>
                  <a:schemeClr val="bg1"/>
                </a:solidFill>
              </a:rPr>
              <a:t>SQL queries)</a:t>
            </a:r>
          </a:p>
          <a:p>
            <a:pPr algn="l" rtl="0">
              <a:buSzTx/>
              <a:tabLst>
                <a:tab pos="524510" algn="l"/>
                <a:tab pos="1052753" algn="l"/>
                <a:tab pos="1580996" algn="l"/>
                <a:tab pos="2109238" algn="l"/>
                <a:tab pos="2637482" algn="l"/>
                <a:tab pos="3165724" algn="l"/>
                <a:tab pos="3693967" algn="l"/>
                <a:tab pos="4222210" algn="l"/>
                <a:tab pos="4750453" algn="l"/>
                <a:tab pos="5278695" algn="l"/>
                <a:tab pos="5806939" algn="l"/>
                <a:tab pos="6335181" algn="l"/>
                <a:tab pos="6863424" algn="l"/>
                <a:tab pos="7391667" algn="l"/>
                <a:tab pos="7919910" algn="l"/>
                <a:tab pos="8450020" algn="l"/>
                <a:tab pos="8976396" algn="l"/>
                <a:tab pos="9504638" algn="l"/>
                <a:tab pos="10032882" algn="l"/>
                <a:tab pos="10561124" algn="l"/>
              </a:tabLst>
            </a:pPr>
            <a:r>
              <a:rPr lang="en-GB" dirty="0">
                <a:solidFill>
                  <a:schemeClr val="bg1"/>
                </a:solidFill>
              </a:rPr>
              <a:t>Half 1997: used by 50,000 web sites</a:t>
            </a:r>
          </a:p>
          <a:p>
            <a:pPr algn="l" rtl="0">
              <a:buSzTx/>
              <a:tabLst>
                <a:tab pos="524510" algn="l"/>
                <a:tab pos="1052753" algn="l"/>
                <a:tab pos="1580996" algn="l"/>
                <a:tab pos="2109238" algn="l"/>
                <a:tab pos="2637482" algn="l"/>
                <a:tab pos="3165724" algn="l"/>
                <a:tab pos="3693967" algn="l"/>
                <a:tab pos="4222210" algn="l"/>
                <a:tab pos="4750453" algn="l"/>
                <a:tab pos="5278695" algn="l"/>
                <a:tab pos="5806939" algn="l"/>
                <a:tab pos="6335181" algn="l"/>
                <a:tab pos="6863424" algn="l"/>
                <a:tab pos="7391667" algn="l"/>
                <a:tab pos="7919910" algn="l"/>
                <a:tab pos="8450020" algn="l"/>
                <a:tab pos="8976396" algn="l"/>
                <a:tab pos="9504638" algn="l"/>
                <a:tab pos="10032882" algn="l"/>
                <a:tab pos="10561124" algn="l"/>
              </a:tabLst>
            </a:pPr>
            <a:r>
              <a:rPr lang="en-GB" dirty="0">
                <a:solidFill>
                  <a:schemeClr val="bg1"/>
                </a:solidFill>
              </a:rPr>
              <a:t>October 1998: used by 100,000 websites</a:t>
            </a:r>
          </a:p>
          <a:p>
            <a:pPr algn="l" rtl="0">
              <a:buSzTx/>
              <a:tabLst>
                <a:tab pos="524510" algn="l"/>
                <a:tab pos="1052753" algn="l"/>
                <a:tab pos="1580996" algn="l"/>
                <a:tab pos="2109238" algn="l"/>
                <a:tab pos="2637482" algn="l"/>
                <a:tab pos="3165724" algn="l"/>
                <a:tab pos="3693967" algn="l"/>
                <a:tab pos="4222210" algn="l"/>
                <a:tab pos="4750453" algn="l"/>
                <a:tab pos="5278695" algn="l"/>
                <a:tab pos="5806939" algn="l"/>
                <a:tab pos="6335181" algn="l"/>
                <a:tab pos="6863424" algn="l"/>
                <a:tab pos="7391667" algn="l"/>
                <a:tab pos="7919910" algn="l"/>
                <a:tab pos="8450020" algn="l"/>
                <a:tab pos="8976396" algn="l"/>
                <a:tab pos="9504638" algn="l"/>
                <a:tab pos="10032882" algn="l"/>
                <a:tab pos="10561124" algn="l"/>
              </a:tabLst>
            </a:pPr>
            <a:r>
              <a:rPr lang="en-GB" dirty="0">
                <a:solidFill>
                  <a:schemeClr val="bg1"/>
                </a:solidFill>
              </a:rPr>
              <a:t>End 1999: used by 1,000,000 websites</a:t>
            </a:r>
          </a:p>
        </p:txBody>
      </p:sp>
    </p:spTree>
    <p:extLst>
      <p:ext uri="{BB962C8B-B14F-4D97-AF65-F5344CB8AC3E}">
        <p14:creationId xmlns:p14="http://schemas.microsoft.com/office/powerpoint/2010/main" val="181285597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8619</TotalTime>
  <Words>460</Words>
  <Application>Microsoft Office PowerPoint</Application>
  <PresentationFormat>Widescreen</PresentationFormat>
  <Paragraphs>167</Paragraphs>
  <Slides>39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Ballpoint</vt:lpstr>
      <vt:lpstr>Calibri</vt:lpstr>
      <vt:lpstr>Dekko</vt:lpstr>
      <vt:lpstr>Garamond</vt:lpstr>
      <vt:lpstr>HG Mincho Light J</vt:lpstr>
      <vt:lpstr>StarSymbol</vt:lpstr>
      <vt:lpstr>Times New Roman</vt:lpstr>
      <vt:lpstr>Verdana</vt:lpstr>
      <vt:lpstr>Wingdings</vt:lpstr>
      <vt:lpstr>Organic</vt:lpstr>
      <vt:lpstr>Back end Development</vt:lpstr>
      <vt:lpstr>Made By</vt:lpstr>
      <vt:lpstr>Tools needed in this part</vt:lpstr>
      <vt:lpstr>PowerPoint Presentation</vt:lpstr>
      <vt:lpstr>PowerPoint Presentation</vt:lpstr>
      <vt:lpstr>PowerPoint Presentation</vt:lpstr>
      <vt:lpstr>Back-end ?</vt:lpstr>
      <vt:lpstr>Alternatives to PHP</vt:lpstr>
      <vt:lpstr>PHP History</vt:lpstr>
      <vt:lpstr>(Good) Topics about PHP</vt:lpstr>
      <vt:lpstr>Hello World! (web oriented)</vt:lpstr>
      <vt:lpstr>Hello World! (web oriented)</vt:lpstr>
      <vt:lpstr>How PHP generates  HTML/JS Web pages</vt:lpstr>
      <vt:lpstr>PowerPoint Presentation</vt:lpstr>
      <vt:lpstr>Lets talk about PHP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Variables (I)</vt:lpstr>
      <vt:lpstr>Variables (II)</vt:lpstr>
      <vt:lpstr>Strings (I)</vt:lpstr>
      <vt:lpstr>Strings (II)</vt:lpstr>
      <vt:lpstr>Arrays (I)</vt:lpstr>
      <vt:lpstr>Arrays (II)</vt:lpstr>
      <vt:lpstr>Arrays (III)</vt:lpstr>
      <vt:lpstr>PowerPoint Presentation</vt:lpstr>
      <vt:lpstr>The End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port</dc:title>
  <dc:creator>Ahmed Abubakr</dc:creator>
  <cp:lastModifiedBy>pc</cp:lastModifiedBy>
  <cp:revision>81</cp:revision>
  <dcterms:created xsi:type="dcterms:W3CDTF">2020-11-16T17:20:29Z</dcterms:created>
  <dcterms:modified xsi:type="dcterms:W3CDTF">2023-10-30T21:16:01Z</dcterms:modified>
</cp:coreProperties>
</file>